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9"/>
  </p:notesMasterIdLst>
  <p:sldIdLst>
    <p:sldId id="385" r:id="rId2"/>
    <p:sldId id="326" r:id="rId3"/>
    <p:sldId id="447" r:id="rId4"/>
    <p:sldId id="448" r:id="rId5"/>
    <p:sldId id="501" r:id="rId6"/>
    <p:sldId id="558" r:id="rId7"/>
    <p:sldId id="559" r:id="rId8"/>
    <p:sldId id="560" r:id="rId9"/>
    <p:sldId id="562" r:id="rId10"/>
    <p:sldId id="564" r:id="rId11"/>
    <p:sldId id="565" r:id="rId12"/>
    <p:sldId id="588" r:id="rId13"/>
    <p:sldId id="476" r:id="rId14"/>
    <p:sldId id="449" r:id="rId15"/>
    <p:sldId id="529" r:id="rId16"/>
    <p:sldId id="633" r:id="rId17"/>
    <p:sldId id="532" r:id="rId18"/>
    <p:sldId id="533" r:id="rId19"/>
    <p:sldId id="534" r:id="rId20"/>
    <p:sldId id="535" r:id="rId21"/>
    <p:sldId id="536" r:id="rId22"/>
    <p:sldId id="590" r:id="rId23"/>
    <p:sldId id="591" r:id="rId24"/>
    <p:sldId id="593" r:id="rId25"/>
    <p:sldId id="594" r:id="rId26"/>
    <p:sldId id="597" r:id="rId27"/>
    <p:sldId id="595" r:id="rId28"/>
    <p:sldId id="596" r:id="rId29"/>
    <p:sldId id="603" r:id="rId30"/>
    <p:sldId id="604" r:id="rId31"/>
    <p:sldId id="592" r:id="rId32"/>
    <p:sldId id="598" r:id="rId33"/>
    <p:sldId id="599" r:id="rId34"/>
    <p:sldId id="600" r:id="rId35"/>
    <p:sldId id="601" r:id="rId36"/>
    <p:sldId id="602" r:id="rId37"/>
    <p:sldId id="605" r:id="rId38"/>
    <p:sldId id="606" r:id="rId39"/>
    <p:sldId id="607" r:id="rId40"/>
    <p:sldId id="608" r:id="rId41"/>
    <p:sldId id="609" r:id="rId42"/>
    <p:sldId id="639" r:id="rId43"/>
    <p:sldId id="610" r:id="rId44"/>
    <p:sldId id="611" r:id="rId45"/>
    <p:sldId id="612" r:id="rId46"/>
    <p:sldId id="613" r:id="rId47"/>
    <p:sldId id="614" r:id="rId48"/>
    <p:sldId id="615" r:id="rId49"/>
    <p:sldId id="638" r:id="rId50"/>
    <p:sldId id="640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34" r:id="rId59"/>
    <p:sldId id="623" r:id="rId60"/>
    <p:sldId id="635" r:id="rId61"/>
    <p:sldId id="624" r:id="rId62"/>
    <p:sldId id="625" r:id="rId63"/>
    <p:sldId id="626" r:id="rId64"/>
    <p:sldId id="627" r:id="rId65"/>
    <p:sldId id="628" r:id="rId66"/>
    <p:sldId id="629" r:id="rId67"/>
    <p:sldId id="630" r:id="rId68"/>
    <p:sldId id="631" r:id="rId69"/>
    <p:sldId id="632" r:id="rId70"/>
    <p:sldId id="561" r:id="rId71"/>
    <p:sldId id="537" r:id="rId72"/>
    <p:sldId id="557" r:id="rId73"/>
    <p:sldId id="583" r:id="rId74"/>
    <p:sldId id="567" r:id="rId75"/>
    <p:sldId id="637" r:id="rId76"/>
    <p:sldId id="502" r:id="rId77"/>
    <p:sldId id="291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6" userDrawn="1">
          <p15:clr>
            <a:srgbClr val="A4A3A4"/>
          </p15:clr>
        </p15:guide>
        <p15:guide id="2" pos="2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5" autoAdjust="0"/>
    <p:restoredTop sz="94906" autoAdjust="0"/>
  </p:normalViewPr>
  <p:slideViewPr>
    <p:cSldViewPr>
      <p:cViewPr varScale="1">
        <p:scale>
          <a:sx n="65" d="100"/>
          <a:sy n="65" d="100"/>
        </p:scale>
        <p:origin x="1632" y="78"/>
      </p:cViewPr>
      <p:guideLst>
        <p:guide orient="horz" pos="2086"/>
        <p:guide pos="2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08000" cy="108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DBDD9-AE0A-4DB7-9958-015CB1986D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58F40-C7C9-4E4C-B65B-5802211AC58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58F40-C7C9-4E4C-B65B-5802211AC58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2" y="4"/>
            <a:ext cx="9143999" cy="4669985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895600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ctr">
              <a:defRPr sz="4700" b="1"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873048"/>
            <a:ext cx="7593496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CC84-5E99-4645-B3A2-9E7C16D1B825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4397" y="6476999"/>
            <a:ext cx="863404" cy="274320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626" y="466998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0B811-5722-DD40-A17C-886C111065CE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6647689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4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4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98ECB-BC38-454D-A8E4-748C94F59E87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63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478"/>
          </a:xfrm>
        </p:spPr>
        <p:txBody>
          <a:bodyPr>
            <a:no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2"/>
            <a:ext cx="8229600" cy="5486401"/>
          </a:xfrm>
        </p:spPr>
        <p:txBody>
          <a:bodyPr/>
          <a:lstStyle>
            <a:lvl1pPr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defRPr sz="2400">
                <a:latin typeface="+mn-lt"/>
                <a:cs typeface="Times New Roman" panose="02020603050405020304" pitchFamily="18" charset="0"/>
              </a:defRPr>
            </a:lvl2pPr>
            <a:lvl3pPr>
              <a:defRPr sz="2000">
                <a:latin typeface="+mn-lt"/>
                <a:cs typeface="Times New Roman" panose="02020603050405020304" pitchFamily="18" charset="0"/>
              </a:defRPr>
            </a:lvl3pPr>
            <a:lvl4pPr>
              <a:defRPr sz="2000">
                <a:latin typeface="+mn-lt"/>
                <a:cs typeface="Times New Roman" panose="02020603050405020304" pitchFamily="18" charset="0"/>
              </a:defRPr>
            </a:lvl4pPr>
            <a:lvl5pPr>
              <a:defRPr sz="1800">
                <a:latin typeface="+mn-lt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C2A5-924B-444D-AFF6-A976FDF32DF2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02755A7-14C3-4271-9743-D1DE7E0E674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F227-2643-E348-B150-69FA94C3CBB3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33095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3309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F411-1212-564D-A782-D66005D82560}" type="datetime1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9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69899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56C1C-74D5-0240-9425-81E1D99C799C}" type="datetime1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F7E6-6FE0-FB4D-BAF0-AFA5DB9AE104}" type="datetime1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D849A-E3FB-4146-AA0C-691D5A2B4ACC}" type="datetime1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34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1441-5B9C-C345-90D2-F4E50DB5F0A6}" type="datetime1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3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7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0FAA7762-1DBB-824B-A786-E6281FD00F4A}" type="datetime1">
              <a:rPr lang="en-US" smtClean="0"/>
              <a:t>2/13/2023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944883"/>
            <a:ext cx="9144000" cy="45719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2" y="2"/>
            <a:ext cx="9143999" cy="914398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4301"/>
            <a:ext cx="8229600" cy="685800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2"/>
            <a:ext cx="8305800" cy="54864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09C2D89B-D685-0F4F-89A5-5508291414B8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8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7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785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 panose="05020102010507070707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 panose="05000000000000000000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50" indent="-228600" algn="l" rtl="0" eaLnBrk="1" latinLnBrk="0" hangingPunct="1">
        <a:spcBef>
          <a:spcPct val="20000"/>
        </a:spcBef>
        <a:buClr>
          <a:schemeClr val="accent3"/>
        </a:buClr>
        <a:buFont typeface="Arial" panose="020B0604020202020204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880" algn="l" rtl="0" eaLnBrk="1" latinLnBrk="0" hangingPunct="1">
        <a:spcBef>
          <a:spcPct val="20000"/>
        </a:spcBef>
        <a:buClr>
          <a:schemeClr val="accent4"/>
        </a:buClr>
        <a:buFont typeface="Arial" panose="020B0604020202020204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210" indent="-182880" algn="l" rtl="0" eaLnBrk="1" latinLnBrk="0" hangingPunct="1">
        <a:spcBef>
          <a:spcPct val="20000"/>
        </a:spcBef>
        <a:buClr>
          <a:schemeClr val="accent5"/>
        </a:buClr>
        <a:buFont typeface="Wingdings 3" panose="05040102010807070707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505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 panose="05020102010507070707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ct val="20000"/>
        </a:spcBef>
        <a:buClr>
          <a:schemeClr val="accent2"/>
        </a:buClr>
        <a:buFont typeface="Wingdings 2" panose="05020102010507070707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390" indent="-182880" algn="l" rtl="0" eaLnBrk="1" latinLnBrk="0" hangingPunct="1">
        <a:spcBef>
          <a:spcPct val="20000"/>
        </a:spcBef>
        <a:buClr>
          <a:schemeClr val="accent3"/>
        </a:buClr>
        <a:buFont typeface="Wingdings 2" panose="05020102010507070707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44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4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199" y="944884"/>
            <a:ext cx="9143365" cy="1986597"/>
          </a:xfrm>
        </p:spPr>
        <p:txBody>
          <a:bodyPr>
            <a:normAutofit/>
          </a:bodyPr>
          <a:lstStyle/>
          <a:p>
            <a:pPr defTabSz="339725"/>
            <a:r>
              <a:rPr lang="en-US" sz="4000" dirty="0"/>
              <a:t>A Study on Multi-view Person Re-identification Using Deep Learning Techniques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4" y="4800600"/>
            <a:ext cx="4342765" cy="2026920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70000"/>
              </a:lnSpc>
              <a:spcAft>
                <a:spcPts val="1200"/>
              </a:spcAft>
              <a:defRPr/>
            </a:pPr>
            <a:r>
              <a:rPr lang="en-US" b="1" u="sng" spc="-100" dirty="0">
                <a:solidFill>
                  <a:srgbClr val="FFFF00"/>
                </a:solidFill>
              </a:rPr>
              <a:t>Presented By:</a:t>
            </a:r>
          </a:p>
          <a:p>
            <a:pPr algn="ctr">
              <a:lnSpc>
                <a:spcPct val="40000"/>
              </a:lnSpc>
              <a:spcAft>
                <a:spcPts val="1200"/>
              </a:spcAft>
              <a:defRPr/>
            </a:pPr>
            <a:r>
              <a:rPr lang="en-US" spc="-100" dirty="0">
                <a:solidFill>
                  <a:schemeClr val="tx1"/>
                </a:solidFill>
              </a:rPr>
              <a:t>Md. Zahim Hassan</a:t>
            </a:r>
          </a:p>
          <a:p>
            <a:pPr algn="ctr">
              <a:lnSpc>
                <a:spcPct val="40000"/>
              </a:lnSpc>
              <a:spcAft>
                <a:spcPts val="1200"/>
              </a:spcAft>
              <a:defRPr/>
            </a:pPr>
            <a:r>
              <a:rPr lang="en-US" spc="-100" dirty="0">
                <a:solidFill>
                  <a:schemeClr val="tx1"/>
                </a:solidFill>
              </a:rPr>
              <a:t>Roll: 1707007</a:t>
            </a:r>
            <a:endParaRPr lang="en-US" b="1" spc="-1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Dept. of Computer Science and Engineering</a:t>
            </a:r>
          </a:p>
          <a:p>
            <a:pPr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Khulna University of Engineering &amp; Technology (KUET)</a:t>
            </a:r>
          </a:p>
        </p:txBody>
      </p:sp>
      <p:sp>
        <p:nvSpPr>
          <p:cNvPr id="2" name="Subtitle 5"/>
          <p:cNvSpPr>
            <a:spLocks noGrp="1"/>
          </p:cNvSpPr>
          <p:nvPr/>
        </p:nvSpPr>
        <p:spPr>
          <a:xfrm>
            <a:off x="4647569" y="4800600"/>
            <a:ext cx="4393565" cy="20269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 panose="05020102010507070707"/>
              <a:buNone/>
              <a:defRPr kumimoji="0" sz="2000" kern="1200">
                <a:solidFill>
                  <a:srgbClr val="FFFFFF"/>
                </a:solidFill>
                <a:latin typeface="+mn-lt"/>
                <a:ea typeface="+mn-ea"/>
                <a:cs typeface="Times New Roman" panose="02020603050405020304" pitchFamily="18" charset="0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/>
              <a:buNone/>
              <a:defRPr kumimoji="0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anose="020B0604020202020204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 panose="05040102010807070707"/>
              <a:buNone/>
              <a:defRPr kumimoji="0" lang="en-US" sz="20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 panose="05020102010507070707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 panose="05020102010507070707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anose="05020102010507070707" pitchFamily="18" charset="2"/>
              <a:buNone/>
              <a:defRPr kumimoji="0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70000"/>
              </a:lnSpc>
              <a:spcAft>
                <a:spcPts val="1200"/>
              </a:spcAft>
              <a:defRPr/>
            </a:pPr>
            <a:r>
              <a:rPr lang="en-US" b="1" u="sng" spc="-100" dirty="0">
                <a:solidFill>
                  <a:srgbClr val="FFFF00"/>
                </a:solidFill>
              </a:rPr>
              <a:t>Supervised By:</a:t>
            </a:r>
          </a:p>
          <a:p>
            <a:pPr algn="ctr">
              <a:lnSpc>
                <a:spcPct val="40000"/>
              </a:lnSpc>
              <a:spcAft>
                <a:spcPts val="1200"/>
              </a:spcAft>
              <a:defRPr/>
            </a:pPr>
            <a:r>
              <a:rPr lang="en-US" spc="-100" dirty="0">
                <a:solidFill>
                  <a:schemeClr val="tx1"/>
                </a:solidFill>
              </a:rPr>
              <a:t>Dr. Sk. Md. Masudul Ahsan</a:t>
            </a:r>
          </a:p>
          <a:p>
            <a:pPr algn="ctr">
              <a:lnSpc>
                <a:spcPct val="40000"/>
              </a:lnSpc>
              <a:spcAft>
                <a:spcPts val="1200"/>
              </a:spcAft>
              <a:defRPr/>
            </a:pPr>
            <a:r>
              <a:rPr lang="en-US" spc="-100" dirty="0">
                <a:solidFill>
                  <a:schemeClr val="tx1"/>
                </a:solidFill>
              </a:rPr>
              <a:t>Professor</a:t>
            </a:r>
            <a:endParaRPr lang="en-US" b="1" spc="-1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Dept. of Computer Science and Engineering</a:t>
            </a:r>
          </a:p>
          <a:p>
            <a:pPr algn="ctr">
              <a:lnSpc>
                <a:spcPct val="80000"/>
              </a:lnSpc>
              <a:spcAft>
                <a:spcPts val="30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Khulna University of Engineering &amp; Technology (KUET)</a:t>
            </a:r>
          </a:p>
        </p:txBody>
      </p:sp>
      <p:sp>
        <p:nvSpPr>
          <p:cNvPr id="3" name="Title 4"/>
          <p:cNvSpPr>
            <a:spLocks noGrp="1"/>
          </p:cNvSpPr>
          <p:nvPr/>
        </p:nvSpPr>
        <p:spPr>
          <a:xfrm>
            <a:off x="36199" y="2564765"/>
            <a:ext cx="9143365" cy="117475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700" b="1" kern="1200">
                <a:solidFill>
                  <a:schemeClr val="accent1">
                    <a:satMod val="150000"/>
                  </a:schemeClr>
                </a:solidFill>
                <a:effectLst/>
                <a:latin typeface="+mn-lt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US" sz="2400" dirty="0"/>
          </a:p>
        </p:txBody>
      </p:sp>
      <p:sp>
        <p:nvSpPr>
          <p:cNvPr id="9" name="Title 4"/>
          <p:cNvSpPr>
            <a:spLocks noGrp="1"/>
          </p:cNvSpPr>
          <p:nvPr/>
        </p:nvSpPr>
        <p:spPr>
          <a:xfrm>
            <a:off x="39190" y="3152140"/>
            <a:ext cx="9143365" cy="995045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700" b="1" kern="1200">
                <a:solidFill>
                  <a:schemeClr val="accent1">
                    <a:satMod val="150000"/>
                  </a:schemeClr>
                </a:solidFill>
                <a:effectLst/>
                <a:latin typeface="+mn-lt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/>
              <a:t>Course No.: CSE4000</a:t>
            </a:r>
          </a:p>
          <a:p>
            <a:r>
              <a:rPr lang="en-US" sz="2800" dirty="0"/>
              <a:t>Course Title : Project/Thesis</a:t>
            </a:r>
          </a:p>
        </p:txBody>
      </p:sp>
    </p:spTree>
  </p:cSld>
  <p:clrMapOvr>
    <a:masterClrMapping/>
  </p:clrMapOvr>
  <p:transition advTm="1284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CBGM Algorithm</a:t>
            </a:r>
          </a:p>
        </p:txBody>
      </p:sp>
      <p:pic>
        <p:nvPicPr>
          <p:cNvPr id="5" name="Content Placeholder 4" descr="Li-CGBM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749" y="1009015"/>
            <a:ext cx="5351145" cy="59893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SeqNet Architecture</a:t>
            </a:r>
          </a:p>
        </p:txBody>
      </p:sp>
      <p:pic>
        <p:nvPicPr>
          <p:cNvPr id="5" name="Content Placeholder 4" descr="Li-SeqNe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24" y="1917065"/>
            <a:ext cx="8721725" cy="39319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173095" y="6236970"/>
            <a:ext cx="2797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Figure : SeqNet Architecture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31300" cy="57912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/>
              <a:t>There are several challenges in this sector: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Ambiguity problem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Critical light condition problem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Occlusion problem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Low quality image problem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Complexity of the matching model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Computational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" y="1066800"/>
            <a:ext cx="9116695" cy="57912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/>
              <a:t>To develop a computationally effective feature extractor.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dirty="0"/>
          </a:p>
          <a:p>
            <a:pPr>
              <a:buClr>
                <a:srgbClr val="000000"/>
              </a:buClr>
            </a:pPr>
            <a:r>
              <a:rPr lang="en-US" dirty="0"/>
              <a:t>To reduce matching time.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dirty="0"/>
          </a:p>
          <a:p>
            <a:pPr>
              <a:buClr>
                <a:srgbClr val="000000"/>
              </a:buClr>
            </a:pPr>
            <a:r>
              <a:rPr lang="en-US" dirty="0"/>
              <a:t>To develop a framework.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dirty="0"/>
          </a:p>
          <a:p>
            <a:pPr>
              <a:buClr>
                <a:srgbClr val="000000"/>
              </a:buClr>
            </a:pPr>
            <a:r>
              <a:rPr lang="en-US" dirty="0"/>
              <a:t>To analyze the performance of the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B8FF1076-A5FF-4E90-9019-44C2E4D6DE83}"/>
              </a:ext>
            </a:extLst>
          </p:cNvPr>
          <p:cNvSpPr/>
          <p:nvPr/>
        </p:nvSpPr>
        <p:spPr>
          <a:xfrm>
            <a:off x="3953396" y="1917004"/>
            <a:ext cx="5041380" cy="38850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83ABBC1-D179-4AE9-9BE6-96F3BFDBB5B7}"/>
              </a:ext>
            </a:extLst>
          </p:cNvPr>
          <p:cNvSpPr/>
          <p:nvPr/>
        </p:nvSpPr>
        <p:spPr>
          <a:xfrm>
            <a:off x="115574" y="1917000"/>
            <a:ext cx="3727423" cy="1759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5791200"/>
          </a:xfrm>
        </p:spPr>
        <p:txBody>
          <a:bodyPr/>
          <a:lstStyle/>
          <a:p>
            <a:pPr marL="118745" indent="0">
              <a:buClr>
                <a:srgbClr val="000000"/>
              </a:buCl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2303784" y="6236970"/>
            <a:ext cx="526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3: Block diagram of the proposed methodology </a:t>
            </a:r>
          </a:p>
        </p:txBody>
      </p:sp>
      <p:sp>
        <p:nvSpPr>
          <p:cNvPr id="16" name="Rectangles 15"/>
          <p:cNvSpPr/>
          <p:nvPr/>
        </p:nvSpPr>
        <p:spPr>
          <a:xfrm>
            <a:off x="211968" y="2176781"/>
            <a:ext cx="1001396" cy="6426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22" name="Rectangles 21"/>
          <p:cNvSpPr/>
          <p:nvPr/>
        </p:nvSpPr>
        <p:spPr>
          <a:xfrm>
            <a:off x="1398906" y="2178012"/>
            <a:ext cx="1123194" cy="6527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Person Detector</a:t>
            </a:r>
          </a:p>
        </p:txBody>
      </p:sp>
      <p:sp>
        <p:nvSpPr>
          <p:cNvPr id="29" name="Rectangles 28"/>
          <p:cNvSpPr/>
          <p:nvPr/>
        </p:nvSpPr>
        <p:spPr>
          <a:xfrm>
            <a:off x="2721494" y="2178451"/>
            <a:ext cx="1015243" cy="6696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Image Patches</a:t>
            </a:r>
          </a:p>
        </p:txBody>
      </p:sp>
      <p:sp>
        <p:nvSpPr>
          <p:cNvPr id="32" name="Rectangles 31"/>
          <p:cNvSpPr/>
          <p:nvPr/>
        </p:nvSpPr>
        <p:spPr>
          <a:xfrm>
            <a:off x="4020814" y="2197733"/>
            <a:ext cx="1187433" cy="646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Feature Extractor</a:t>
            </a:r>
          </a:p>
        </p:txBody>
      </p:sp>
      <p:sp>
        <p:nvSpPr>
          <p:cNvPr id="38" name="Rectangles 37"/>
          <p:cNvSpPr/>
          <p:nvPr/>
        </p:nvSpPr>
        <p:spPr>
          <a:xfrm>
            <a:off x="2721494" y="4285934"/>
            <a:ext cx="1001395" cy="77089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Target Image</a:t>
            </a:r>
          </a:p>
        </p:txBody>
      </p:sp>
      <p:sp>
        <p:nvSpPr>
          <p:cNvPr id="39" name="Rectangles 38"/>
          <p:cNvSpPr/>
          <p:nvPr/>
        </p:nvSpPr>
        <p:spPr>
          <a:xfrm>
            <a:off x="4020814" y="4285517"/>
            <a:ext cx="1210945" cy="77089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Feature Extractor</a:t>
            </a:r>
          </a:p>
        </p:txBody>
      </p:sp>
      <p:sp>
        <p:nvSpPr>
          <p:cNvPr id="40" name="Rectangles 39"/>
          <p:cNvSpPr/>
          <p:nvPr/>
        </p:nvSpPr>
        <p:spPr>
          <a:xfrm>
            <a:off x="5487859" y="4291781"/>
            <a:ext cx="1119827" cy="7646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Feature Vector</a:t>
            </a:r>
          </a:p>
        </p:txBody>
      </p:sp>
      <p:sp>
        <p:nvSpPr>
          <p:cNvPr id="41" name="Rectangles 40"/>
          <p:cNvSpPr/>
          <p:nvPr/>
        </p:nvSpPr>
        <p:spPr>
          <a:xfrm>
            <a:off x="6063474" y="3202623"/>
            <a:ext cx="1308736" cy="72009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Feature Difference</a:t>
            </a:r>
          </a:p>
        </p:txBody>
      </p:sp>
      <p:sp>
        <p:nvSpPr>
          <p:cNvPr id="42" name="Rectangles 41"/>
          <p:cNvSpPr/>
          <p:nvPr/>
        </p:nvSpPr>
        <p:spPr>
          <a:xfrm>
            <a:off x="5486174" y="2197737"/>
            <a:ext cx="1123195" cy="6330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Feature Vector</a:t>
            </a:r>
          </a:p>
        </p:txBody>
      </p:sp>
      <p:sp>
        <p:nvSpPr>
          <p:cNvPr id="47" name="Rectangles 46"/>
          <p:cNvSpPr/>
          <p:nvPr/>
        </p:nvSpPr>
        <p:spPr>
          <a:xfrm>
            <a:off x="7585597" y="3209960"/>
            <a:ext cx="1308737" cy="72009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Similarity Prediction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46213A0-F09C-4B52-8BD4-29CC76FBC350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1213364" y="2498090"/>
            <a:ext cx="185542" cy="6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30BFF7D-A9AB-4857-A89F-68F815A2F0A1}"/>
              </a:ext>
            </a:extLst>
          </p:cNvPr>
          <p:cNvCxnSpPr>
            <a:stCxn id="22" idx="3"/>
            <a:endCxn id="29" idx="1"/>
          </p:cNvCxnSpPr>
          <p:nvPr/>
        </p:nvCxnSpPr>
        <p:spPr>
          <a:xfrm>
            <a:off x="2522100" y="2504406"/>
            <a:ext cx="199390" cy="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4A1C17D-CAF8-413F-8E9C-8BFADB662199}"/>
              </a:ext>
            </a:extLst>
          </p:cNvPr>
          <p:cNvCxnSpPr>
            <a:stCxn id="29" idx="3"/>
            <a:endCxn id="32" idx="1"/>
          </p:cNvCxnSpPr>
          <p:nvPr/>
        </p:nvCxnSpPr>
        <p:spPr>
          <a:xfrm>
            <a:off x="3736737" y="2513281"/>
            <a:ext cx="284077" cy="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24D7306-BA28-441E-9FC3-25995BF87C49}"/>
              </a:ext>
            </a:extLst>
          </p:cNvPr>
          <p:cNvSpPr txBox="1"/>
          <p:nvPr/>
        </p:nvSpPr>
        <p:spPr>
          <a:xfrm>
            <a:off x="684000" y="3028914"/>
            <a:ext cx="226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Detector Network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077699-05F6-4A68-AB6C-88D686219377}"/>
              </a:ext>
            </a:extLst>
          </p:cNvPr>
          <p:cNvSpPr txBox="1"/>
          <p:nvPr/>
        </p:nvSpPr>
        <p:spPr>
          <a:xfrm>
            <a:off x="6896459" y="4678484"/>
            <a:ext cx="1418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Similarity </a:t>
            </a:r>
          </a:p>
          <a:p>
            <a:pPr algn="ctr"/>
            <a:r>
              <a:rPr lang="en-US" sz="2000" dirty="0"/>
              <a:t>Network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AD89F66-A9E0-4948-9F59-ED62A7857FC1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 flipV="1">
            <a:off x="3722889" y="4670966"/>
            <a:ext cx="297925" cy="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8FF0D7E-BCE0-4529-93CE-75D141E3CCD7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5231755" y="4670962"/>
            <a:ext cx="256100" cy="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A31EB8-901D-4EA9-B3BC-580AB7BEFFD3}"/>
              </a:ext>
            </a:extLst>
          </p:cNvPr>
          <p:cNvCxnSpPr>
            <a:stCxn id="32" idx="3"/>
            <a:endCxn id="42" idx="1"/>
          </p:cNvCxnSpPr>
          <p:nvPr/>
        </p:nvCxnSpPr>
        <p:spPr>
          <a:xfrm flipV="1">
            <a:off x="5208247" y="2514267"/>
            <a:ext cx="277927" cy="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FF1F147-81F8-4D69-AE2F-6C1354E477FC}"/>
              </a:ext>
            </a:extLst>
          </p:cNvPr>
          <p:cNvCxnSpPr>
            <a:stCxn id="41" idx="3"/>
            <a:endCxn id="47" idx="1"/>
          </p:cNvCxnSpPr>
          <p:nvPr/>
        </p:nvCxnSpPr>
        <p:spPr>
          <a:xfrm>
            <a:off x="7372214" y="3562672"/>
            <a:ext cx="213383" cy="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B40F1FC-2AD8-4AF2-B4B5-B3EEA17A473D}"/>
              </a:ext>
            </a:extLst>
          </p:cNvPr>
          <p:cNvCxnSpPr>
            <a:stCxn id="42" idx="3"/>
            <a:endCxn id="41" idx="0"/>
          </p:cNvCxnSpPr>
          <p:nvPr/>
        </p:nvCxnSpPr>
        <p:spPr>
          <a:xfrm>
            <a:off x="6609369" y="2514263"/>
            <a:ext cx="108477" cy="6883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2A63DDD5-AA08-433E-ADCC-03EC13820A42}"/>
              </a:ext>
            </a:extLst>
          </p:cNvPr>
          <p:cNvCxnSpPr>
            <a:stCxn id="40" idx="3"/>
            <a:endCxn id="41" idx="2"/>
          </p:cNvCxnSpPr>
          <p:nvPr/>
        </p:nvCxnSpPr>
        <p:spPr>
          <a:xfrm flipV="1">
            <a:off x="6607682" y="3922717"/>
            <a:ext cx="110160" cy="7513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  <a:cs typeface="+mn-lt"/>
              </a:rPr>
              <a:t>	Methodology: Person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70" y="1066800"/>
            <a:ext cx="9130030" cy="5791200"/>
          </a:xfrm>
        </p:spPr>
        <p:txBody>
          <a:bodyPr>
            <a:normAutofit/>
          </a:bodyPr>
          <a:lstStyle/>
          <a:p>
            <a:pPr marL="457200" lvl="1" indent="0">
              <a:buClr>
                <a:srgbClr val="000000"/>
              </a:buClr>
              <a:buNone/>
            </a:pPr>
            <a:endParaRPr lang="en-US" dirty="0"/>
          </a:p>
          <a:p>
            <a:pPr>
              <a:buClr>
                <a:srgbClr val="000000"/>
              </a:buClr>
            </a:pPr>
            <a:r>
              <a:rPr lang="en-US" sz="2400" dirty="0"/>
              <a:t>As detection model, </a:t>
            </a:r>
            <a:r>
              <a:rPr lang="en-US" sz="2400" b="1" dirty="0"/>
              <a:t>Faster R-CNN</a:t>
            </a:r>
            <a:r>
              <a:rPr lang="en-US" sz="2400" dirty="0"/>
              <a:t> is widely used [3].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sz="2400" dirty="0"/>
          </a:p>
          <a:p>
            <a:pPr>
              <a:buClr>
                <a:srgbClr val="000000"/>
              </a:buClr>
            </a:pPr>
            <a:r>
              <a:rPr lang="en-US" sz="2400" dirty="0"/>
              <a:t>It has 3 main parts:</a:t>
            </a:r>
          </a:p>
          <a:p>
            <a:pPr marL="914400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2000" dirty="0">
                <a:sym typeface="+mn-ea"/>
              </a:rPr>
              <a:t>Region Proposal Network(RPN)</a:t>
            </a:r>
            <a:endParaRPr lang="en-US" sz="2000" dirty="0"/>
          </a:p>
          <a:p>
            <a:pPr marL="914400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2000" dirty="0">
                <a:sym typeface="+mn-ea"/>
              </a:rPr>
              <a:t>Region of Interest Pooling </a:t>
            </a:r>
            <a:endParaRPr lang="en-US" sz="2000" dirty="0"/>
          </a:p>
          <a:p>
            <a:pPr marL="914400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2000" dirty="0">
                <a:sym typeface="+mn-ea"/>
              </a:rPr>
              <a:t>Output (Regression and Classification)</a:t>
            </a:r>
          </a:p>
          <a:p>
            <a:pPr marL="457200" lvl="1" indent="0">
              <a:buClr>
                <a:srgbClr val="000000"/>
              </a:buClr>
              <a:buNone/>
            </a:pPr>
            <a:endParaRPr lang="en-US" dirty="0"/>
          </a:p>
          <a:p>
            <a:pPr>
              <a:buClr>
                <a:srgbClr val="000000"/>
              </a:buClr>
            </a:pPr>
            <a:r>
              <a:rPr lang="en-US" sz="2400" dirty="0"/>
              <a:t>Input image is resized such that minimum dimension is 600 px.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dirty="0">
              <a:sym typeface="+mn-ea"/>
            </a:endParaRPr>
          </a:p>
          <a:p>
            <a:pPr>
              <a:buClr>
                <a:srgbClr val="000000"/>
              </a:buClr>
            </a:pPr>
            <a:r>
              <a:rPr lang="en-US" sz="2400" dirty="0"/>
              <a:t>Outputs are confidence scores, class labels and coordinates of the bounding boxes.</a:t>
            </a:r>
          </a:p>
          <a:p>
            <a:pPr>
              <a:buClr>
                <a:srgbClr val="000000"/>
              </a:buClr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4114-481A-43B7-8F26-BB4EE2B73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4301"/>
            <a:ext cx="9143999" cy="685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4FADA-57C1-449F-8EC0-D5A58AA0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22E4CE-CB32-4631-8A67-0B99056CCB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98" y="2025000"/>
            <a:ext cx="6749600" cy="4054659"/>
          </a:xfrm>
          <a:prstGeom prst="rect">
            <a:avLst/>
          </a:prstGeom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08000C0B-3A29-4F4A-AC58-94A9BDBCB197}"/>
              </a:ext>
            </a:extLst>
          </p:cNvPr>
          <p:cNvSpPr txBox="1"/>
          <p:nvPr/>
        </p:nvSpPr>
        <p:spPr>
          <a:xfrm>
            <a:off x="1872000" y="6292849"/>
            <a:ext cx="64695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Figure:  Accuracy comparison collected from Sanchez et al. work [4]</a:t>
            </a:r>
          </a:p>
        </p:txBody>
      </p:sp>
    </p:spTree>
    <p:extLst>
      <p:ext uri="{BB962C8B-B14F-4D97-AF65-F5344CB8AC3E}">
        <p14:creationId xmlns:p14="http://schemas.microsoft.com/office/powerpoint/2010/main" val="34023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Detection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4" y="1066800"/>
            <a:ext cx="9043035" cy="5676900"/>
          </a:xfrm>
        </p:spPr>
        <p:txBody>
          <a:bodyPr/>
          <a:lstStyle/>
          <a:p>
            <a:pPr marL="118745" indent="0">
              <a:buClr>
                <a:srgbClr val="000000"/>
              </a:buClr>
              <a:buNone/>
            </a:pPr>
            <a:r>
              <a:rPr lang="en-US" b="1" u="sng"/>
              <a:t>Region Proposal Network:</a:t>
            </a:r>
            <a:endParaRPr lang="en-US" u="sng"/>
          </a:p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Produces bounding box co-ordinates &amp; objectness score of the bounding box area.</a:t>
            </a:r>
          </a:p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Anchor boxes of different sizes that slides over the feature map and IoU &gt; 0.5 are selected for the next stage input.</a:t>
            </a:r>
            <a:endParaRPr lang="en-US" dirty="0"/>
          </a:p>
          <a:p>
            <a:pPr marL="118745" indent="0">
              <a:buClr>
                <a:srgbClr val="000000"/>
              </a:buClr>
              <a:buNone/>
            </a:pPr>
            <a:endParaRPr lang="en-US" u="sng"/>
          </a:p>
        </p:txBody>
      </p:sp>
      <p:sp>
        <p:nvSpPr>
          <p:cNvPr id="6" name="Text Box 5"/>
          <p:cNvSpPr txBox="1"/>
          <p:nvPr/>
        </p:nvSpPr>
        <p:spPr>
          <a:xfrm>
            <a:off x="2607945" y="6236970"/>
            <a:ext cx="400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Figure 7: Anchor box mechanism in RPN  </a:t>
            </a:r>
          </a:p>
        </p:txBody>
      </p:sp>
      <p:sp>
        <p:nvSpPr>
          <p:cNvPr id="8" name="Parallelogram 7"/>
          <p:cNvSpPr/>
          <p:nvPr/>
        </p:nvSpPr>
        <p:spPr>
          <a:xfrm flipH="1">
            <a:off x="3491865" y="4184654"/>
            <a:ext cx="1950720" cy="1749425"/>
          </a:xfrm>
          <a:prstGeom prst="parallelogram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/>
          <p:cNvSpPr/>
          <p:nvPr/>
        </p:nvSpPr>
        <p:spPr>
          <a:xfrm flipH="1">
            <a:off x="3923669" y="4616454"/>
            <a:ext cx="756285" cy="756285"/>
          </a:xfrm>
          <a:prstGeom prst="parallelogram">
            <a:avLst/>
          </a:prstGeom>
          <a:noFill/>
          <a:ln w="28575" cmpd="sng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2085975" y="3752850"/>
            <a:ext cx="647700" cy="647700"/>
          </a:xfrm>
          <a:prstGeom prst="rect">
            <a:avLst/>
          </a:prstGeom>
          <a:noFill/>
          <a:ln w="28575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2179955" y="4487545"/>
            <a:ext cx="427990" cy="867410"/>
          </a:xfrm>
          <a:prstGeom prst="rect">
            <a:avLst/>
          </a:prstGeom>
          <a:noFill/>
          <a:ln w="28575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 rot="5400000">
            <a:off x="2195830" y="5260975"/>
            <a:ext cx="427990" cy="867410"/>
          </a:xfrm>
          <a:prstGeom prst="rect">
            <a:avLst/>
          </a:prstGeom>
          <a:noFill/>
          <a:ln w="28575" cmpd="sng">
            <a:solidFill>
              <a:schemeClr val="tx1">
                <a:lumMod val="85000"/>
                <a:lumOff val="1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H="1">
            <a:off x="2371725" y="49022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flipH="1">
            <a:off x="2371725" y="565658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flipH="1">
            <a:off x="4264025" y="495681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5" idx="2"/>
          </p:cNvCxnSpPr>
          <p:nvPr/>
        </p:nvCxnSpPr>
        <p:spPr>
          <a:xfrm>
            <a:off x="2409825" y="4038600"/>
            <a:ext cx="1930400" cy="95631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0"/>
          </p:cNvCxnSpPr>
          <p:nvPr/>
        </p:nvCxnSpPr>
        <p:spPr>
          <a:xfrm>
            <a:off x="2409829" y="4902200"/>
            <a:ext cx="1838325" cy="381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5868039" y="4038604"/>
            <a:ext cx="1461135" cy="5314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2k scores</a:t>
            </a:r>
          </a:p>
        </p:txBody>
      </p:sp>
      <p:sp>
        <p:nvSpPr>
          <p:cNvPr id="20" name="Rectangles 19"/>
          <p:cNvSpPr/>
          <p:nvPr/>
        </p:nvSpPr>
        <p:spPr>
          <a:xfrm>
            <a:off x="5868039" y="5163189"/>
            <a:ext cx="1792605" cy="5314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4k coordinates</a:t>
            </a:r>
          </a:p>
        </p:txBody>
      </p:sp>
      <p:cxnSp>
        <p:nvCxnSpPr>
          <p:cNvPr id="23" name="Straight Arrow Connector 22"/>
          <p:cNvCxnSpPr>
            <a:stCxn id="9" idx="5"/>
            <a:endCxn id="19" idx="1"/>
          </p:cNvCxnSpPr>
          <p:nvPr/>
        </p:nvCxnSpPr>
        <p:spPr>
          <a:xfrm flipV="1">
            <a:off x="4585335" y="4304669"/>
            <a:ext cx="1282700" cy="69024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1"/>
          </p:cNvCxnSpPr>
          <p:nvPr/>
        </p:nvCxnSpPr>
        <p:spPr>
          <a:xfrm>
            <a:off x="4572004" y="4940300"/>
            <a:ext cx="1296035" cy="48895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H="1">
            <a:off x="2371725" y="4050665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463804" y="4940935"/>
            <a:ext cx="1876425" cy="75438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339975" y="3582035"/>
            <a:ext cx="107950" cy="1079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39975" y="3425190"/>
            <a:ext cx="107950" cy="1079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39975" y="3268980"/>
            <a:ext cx="107950" cy="10795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1606554" y="5934075"/>
            <a:ext cx="162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k anchor boxes 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3599819" y="5933440"/>
            <a:ext cx="25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convolution feature map 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3803015" y="5441950"/>
            <a:ext cx="15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sliding window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5795645" y="358203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 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5868035" y="3613150"/>
            <a:ext cx="930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cls layer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5834384" y="4744085"/>
            <a:ext cx="998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reg layer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Region Proposal Network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1402084"/>
            <a:ext cx="7147560" cy="42017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63470" y="6236970"/>
            <a:ext cx="4417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Figure: Region Proposal Network Architecture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ym typeface="+mn-ea"/>
              </a:rPr>
              <a:t>Detection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69" y="1066800"/>
            <a:ext cx="9068435" cy="5715000"/>
          </a:xfrm>
        </p:spPr>
        <p:txBody>
          <a:bodyPr/>
          <a:lstStyle/>
          <a:p>
            <a:pPr marL="118745" indent="0">
              <a:buClr>
                <a:srgbClr val="000000"/>
              </a:buClr>
              <a:buNone/>
            </a:pPr>
            <a:r>
              <a:rPr lang="en-US" b="1" u="sng" dirty="0">
                <a:sym typeface="+mn-ea"/>
              </a:rPr>
              <a:t>Region of Interest Pooling:</a:t>
            </a:r>
          </a:p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Produce fix size feature map from different size region proposals using max pool.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dirty="0">
              <a:sym typeface="+mn-ea"/>
            </a:endParaRPr>
          </a:p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Max pool size is 7*7 and no. of channels are 512.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dirty="0">
              <a:sym typeface="+mn-ea"/>
            </a:endParaRPr>
          </a:p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ROI pooling layer will accept two input:</a:t>
            </a:r>
            <a:endParaRPr lang="en-US" dirty="0"/>
          </a:p>
          <a:p>
            <a:pPr marL="914400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2000" dirty="0">
                <a:sym typeface="+mn-ea"/>
              </a:rPr>
              <a:t>Region of Interest from RPN</a:t>
            </a:r>
            <a:endParaRPr lang="en-US" sz="2000" dirty="0"/>
          </a:p>
          <a:p>
            <a:pPr marL="914400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2000" dirty="0">
                <a:sym typeface="+mn-ea"/>
              </a:rPr>
              <a:t>Feature map from Pre-trained model(in this case ResNet-101)</a:t>
            </a:r>
            <a:endParaRPr lang="en-US" sz="2000" dirty="0"/>
          </a:p>
          <a:p>
            <a:pPr marL="575945" indent="-457200">
              <a:buClr>
                <a:srgbClr val="000000"/>
              </a:buClr>
            </a:pPr>
            <a:endParaRPr lang="en-US" sz="2000" b="1" u="sng" dirty="0">
              <a:sym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3000"/>
            <a:ext cx="9144000" cy="5805000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US" dirty="0"/>
              <a:t>Introduction</a:t>
            </a:r>
          </a:p>
          <a:p>
            <a:pPr>
              <a:buClr>
                <a:srgbClr val="000000"/>
              </a:buClr>
            </a:pPr>
            <a:r>
              <a:rPr lang="en-US" dirty="0"/>
              <a:t>Related Works</a:t>
            </a:r>
          </a:p>
          <a:p>
            <a:pPr>
              <a:buClr>
                <a:srgbClr val="000000"/>
              </a:buClr>
            </a:pPr>
            <a:r>
              <a:rPr lang="en-US" dirty="0"/>
              <a:t>Problem Statement</a:t>
            </a:r>
          </a:p>
          <a:p>
            <a:pPr>
              <a:buClr>
                <a:srgbClr val="000000"/>
              </a:buClr>
            </a:pPr>
            <a:r>
              <a:rPr lang="en-US" dirty="0"/>
              <a:t>Objectives</a:t>
            </a:r>
          </a:p>
          <a:p>
            <a:pPr>
              <a:buClr>
                <a:srgbClr val="000000"/>
              </a:buClr>
            </a:pPr>
            <a:r>
              <a:rPr lang="en-US" dirty="0"/>
              <a:t>Methodology</a:t>
            </a:r>
          </a:p>
          <a:p>
            <a:pPr>
              <a:buClr>
                <a:srgbClr val="000000"/>
              </a:buClr>
            </a:pPr>
            <a:r>
              <a:rPr lang="en-US" dirty="0"/>
              <a:t>Experiment and Results</a:t>
            </a:r>
          </a:p>
          <a:p>
            <a:pPr>
              <a:buClr>
                <a:srgbClr val="000000"/>
              </a:buClr>
            </a:pPr>
            <a:r>
              <a:rPr lang="en-US" dirty="0"/>
              <a:t>Future Work </a:t>
            </a:r>
            <a:endParaRPr lang="en-US" strike="sngStrike" dirty="0"/>
          </a:p>
          <a:p>
            <a:pPr>
              <a:buClr>
                <a:srgbClr val="000000"/>
              </a:buClr>
            </a:pPr>
            <a:r>
              <a:rPr lang="en-US" dirty="0"/>
              <a:t>Conclusion</a:t>
            </a:r>
          </a:p>
          <a:p>
            <a:pPr>
              <a:buClr>
                <a:srgbClr val="000000"/>
              </a:buClr>
            </a:pPr>
            <a:r>
              <a:rPr lang="en-US" dirty="0"/>
              <a:t>Publication</a:t>
            </a:r>
          </a:p>
          <a:p>
            <a:pPr>
              <a:buClr>
                <a:srgbClr val="000000"/>
              </a:buClr>
            </a:pPr>
            <a:r>
              <a:rPr lang="en-US" dirty="0"/>
              <a:t>References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79"/>
    </mc:Choice>
    <mc:Fallback xmlns="">
      <p:transition advTm="287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ym typeface="+mn-ea"/>
              </a:rPr>
              <a:t>Detection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9" y="1066804"/>
            <a:ext cx="9010015" cy="5763895"/>
          </a:xfrm>
        </p:spPr>
        <p:txBody>
          <a:bodyPr/>
          <a:lstStyle/>
          <a:p>
            <a:pPr marL="118745" indent="0">
              <a:buNone/>
            </a:pPr>
            <a:r>
              <a:rPr lang="en-US" b="1" u="sng" dirty="0">
                <a:sym typeface="+mn-ea"/>
              </a:rPr>
              <a:t>Output (Regression &amp; Classification):</a:t>
            </a:r>
          </a:p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The output of ROI pooling layer is flattened.</a:t>
            </a:r>
          </a:p>
          <a:p>
            <a:pPr>
              <a:buClr>
                <a:srgbClr val="000000"/>
              </a:buClr>
            </a:pPr>
            <a:endParaRPr lang="en-US" dirty="0"/>
          </a:p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Then the flattened output is passed through two fully connected dense layer.</a:t>
            </a:r>
          </a:p>
          <a:p>
            <a:pPr>
              <a:buClr>
                <a:srgbClr val="000000"/>
              </a:buClr>
            </a:pPr>
            <a:endParaRPr lang="en-US" dirty="0">
              <a:sym typeface="+mn-ea"/>
            </a:endParaRPr>
          </a:p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A regression layer and softmax classifier layer is used to predict the confidence score and the class label.</a:t>
            </a:r>
            <a:endParaRPr lang="en-US" dirty="0"/>
          </a:p>
          <a:p>
            <a:pPr>
              <a:buNone/>
            </a:pPr>
            <a:endParaRPr lang="en-US" b="1" u="sng" dirty="0"/>
          </a:p>
          <a:p>
            <a:pPr marL="118745" indent="0">
              <a:buNone/>
            </a:pPr>
            <a:endParaRPr lang="en-US" b="1" u="sng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3D090C6-E9FA-4699-A732-61CDD853178B}"/>
              </a:ext>
            </a:extLst>
          </p:cNvPr>
          <p:cNvSpPr/>
          <p:nvPr/>
        </p:nvSpPr>
        <p:spPr>
          <a:xfrm>
            <a:off x="2134245" y="1269000"/>
            <a:ext cx="1568658" cy="442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Person Detector (cont.)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926E58-DD06-4CB4-89F8-E0E070BE1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3" y="2943000"/>
            <a:ext cx="1188001" cy="1026000"/>
          </a:xfrm>
        </p:spPr>
      </p:pic>
      <p:sp>
        <p:nvSpPr>
          <p:cNvPr id="6" name="Text Box 5"/>
          <p:cNvSpPr txBox="1"/>
          <p:nvPr/>
        </p:nvSpPr>
        <p:spPr>
          <a:xfrm>
            <a:off x="2353949" y="6236970"/>
            <a:ext cx="450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4: Overall architecture of Faster R-CNN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F62BF2-FA27-4E48-B657-0205B555963E}"/>
              </a:ext>
            </a:extLst>
          </p:cNvPr>
          <p:cNvSpPr/>
          <p:nvPr/>
        </p:nvSpPr>
        <p:spPr>
          <a:xfrm rot="16200000">
            <a:off x="531333" y="3250718"/>
            <a:ext cx="2617489" cy="3820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Pre-Trained ResNet101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E73D2C-68B5-4846-93CF-4AE9332CC075}"/>
              </a:ext>
            </a:extLst>
          </p:cNvPr>
          <p:cNvSpPr/>
          <p:nvPr/>
        </p:nvSpPr>
        <p:spPr>
          <a:xfrm rot="16200000">
            <a:off x="1621176" y="3264976"/>
            <a:ext cx="1836000" cy="382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Conv, 3*3, 512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B424D-1310-4C17-BA67-4A67B733DE60}"/>
              </a:ext>
            </a:extLst>
          </p:cNvPr>
          <p:cNvSpPr/>
          <p:nvPr/>
        </p:nvSpPr>
        <p:spPr>
          <a:xfrm rot="16200000">
            <a:off x="2446341" y="4251141"/>
            <a:ext cx="1619999" cy="4077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Conv, 1*1, 2*9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C8E19-7F90-44A9-932F-9DCE52CB749C}"/>
              </a:ext>
            </a:extLst>
          </p:cNvPr>
          <p:cNvSpPr/>
          <p:nvPr/>
        </p:nvSpPr>
        <p:spPr>
          <a:xfrm rot="16200000">
            <a:off x="2459171" y="2265991"/>
            <a:ext cx="1620001" cy="382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Conv, 1*1, 4*9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5A12F9-8C87-49D5-B944-823832204052}"/>
              </a:ext>
            </a:extLst>
          </p:cNvPr>
          <p:cNvSpPr/>
          <p:nvPr/>
        </p:nvSpPr>
        <p:spPr>
          <a:xfrm rot="16200000">
            <a:off x="4433922" y="3291976"/>
            <a:ext cx="1836000" cy="382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ROI Pooling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1F07E7-0A23-4FA1-A8E8-B915C174B9A1}"/>
              </a:ext>
            </a:extLst>
          </p:cNvPr>
          <p:cNvSpPr/>
          <p:nvPr/>
        </p:nvSpPr>
        <p:spPr>
          <a:xfrm rot="16200000">
            <a:off x="5125556" y="3295576"/>
            <a:ext cx="1836000" cy="382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FC1, 4096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6B6E85-32BE-4B0F-B049-362085E6956F}"/>
              </a:ext>
            </a:extLst>
          </p:cNvPr>
          <p:cNvSpPr/>
          <p:nvPr/>
        </p:nvSpPr>
        <p:spPr>
          <a:xfrm rot="16200000">
            <a:off x="5796855" y="3295575"/>
            <a:ext cx="1836000" cy="382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FC2, 4096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B0BFF-6367-489D-90CE-B2E9FB3E9A22}"/>
              </a:ext>
            </a:extLst>
          </p:cNvPr>
          <p:cNvSpPr/>
          <p:nvPr/>
        </p:nvSpPr>
        <p:spPr>
          <a:xfrm rot="16200000">
            <a:off x="6844806" y="4559467"/>
            <a:ext cx="1836000" cy="382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E48892-87EF-4904-9C6B-ACFAE85CB01F}"/>
              </a:ext>
            </a:extLst>
          </p:cNvPr>
          <p:cNvSpPr/>
          <p:nvPr/>
        </p:nvSpPr>
        <p:spPr>
          <a:xfrm rot="16200000">
            <a:off x="6818507" y="2265990"/>
            <a:ext cx="1836000" cy="382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Regressor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A4FBA-F6DD-4113-B463-43516121DF16}"/>
              </a:ext>
            </a:extLst>
          </p:cNvPr>
          <p:cNvSpPr txBox="1"/>
          <p:nvPr/>
        </p:nvSpPr>
        <p:spPr>
          <a:xfrm>
            <a:off x="3796160" y="2706335"/>
            <a:ext cx="138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ROIs from RPN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9DD906-1C13-45BD-ADC9-CC08BCBFF17D}"/>
              </a:ext>
            </a:extLst>
          </p:cNvPr>
          <p:cNvSpPr txBox="1"/>
          <p:nvPr/>
        </p:nvSpPr>
        <p:spPr>
          <a:xfrm>
            <a:off x="3796161" y="3622647"/>
            <a:ext cx="1385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Map from ResNet101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F1A62B-653F-4C03-8012-6605C04623B0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V="1">
            <a:off x="1332000" y="3441746"/>
            <a:ext cx="317046" cy="1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415706-9077-4E68-8C78-EB9BEB5080A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031106" y="3441746"/>
            <a:ext cx="317047" cy="1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E0D7E8-673F-43B1-BF99-7E02AFDD6399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V="1">
            <a:off x="2730204" y="2457014"/>
            <a:ext cx="347936" cy="998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DBEA4A-7C9E-4E99-8699-36CA7F3A454F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730208" y="3456004"/>
            <a:ext cx="322273" cy="99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760C38-D1FD-4C1E-9B3D-6BAB78A6A6A2}"/>
              </a:ext>
            </a:extLst>
          </p:cNvPr>
          <p:cNvCxnSpPr>
            <a:cxnSpLocks/>
            <a:stCxn id="27" idx="3"/>
            <a:endCxn id="12" idx="0"/>
          </p:cNvCxnSpPr>
          <p:nvPr/>
        </p:nvCxnSpPr>
        <p:spPr>
          <a:xfrm>
            <a:off x="3702903" y="3483000"/>
            <a:ext cx="1457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7C40AA7-5EED-488F-BB12-6DC40B66D1F4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5542954" y="3483000"/>
            <a:ext cx="309579" cy="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48D2E7-8C41-4559-8F38-A1818A72C5C9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V="1">
            <a:off x="6234584" y="3486603"/>
            <a:ext cx="289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8EE083-849F-405D-9811-A8DA1FFE5DBF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 flipV="1">
            <a:off x="6905887" y="2457018"/>
            <a:ext cx="639597" cy="102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93A9E4-6CCE-4A17-8B06-BC9BFBC9D980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6905883" y="3486599"/>
            <a:ext cx="665896" cy="126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8F021434-D13D-48A7-9E6A-1545A795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4396" y="6476999"/>
            <a:ext cx="733864" cy="274320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2C9249-8182-4AA3-8CAF-CF03C3E6F39C}"/>
              </a:ext>
            </a:extLst>
          </p:cNvPr>
          <p:cNvSpPr txBox="1"/>
          <p:nvPr/>
        </p:nvSpPr>
        <p:spPr>
          <a:xfrm>
            <a:off x="1577364" y="5700990"/>
            <a:ext cx="265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 Proposal Network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" y="1066800"/>
            <a:ext cx="9143999" cy="57912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/>
              <a:t>For this purpose several operations can be done: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Histogram equalization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Image up scaling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Sharpening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Noise reduction etc. </a:t>
            </a:r>
          </a:p>
          <a:p>
            <a:pPr marL="457200" lvl="1" indent="0">
              <a:buClr>
                <a:srgbClr val="000000"/>
              </a:buClr>
              <a:buNone/>
            </a:pPr>
            <a:endParaRPr lang="en-US" sz="2000" dirty="0"/>
          </a:p>
          <a:p>
            <a:pPr marL="457200" lvl="1" indent="0">
              <a:buClr>
                <a:srgbClr val="000000"/>
              </a:buClr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05" y="1085219"/>
            <a:ext cx="9104630" cy="5716905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/>
              <a:t>VGG-16 [7] can be used as it is a widely used feature extractor.</a:t>
            </a:r>
          </a:p>
          <a:p>
            <a:pPr>
              <a:buClr>
                <a:srgbClr val="000000"/>
              </a:buClr>
            </a:pPr>
            <a:r>
              <a:rPr lang="en-US" dirty="0"/>
              <a:t>In VGG-16 [7] model, there are: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Thirteen convolutional layers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Five Max Pooling layers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/>
              <a:t>Three Dense layers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392684" y="5480685"/>
            <a:ext cx="430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Figure 5: Overall Architecture of VGG-16 {7} </a:t>
            </a:r>
          </a:p>
        </p:txBody>
      </p:sp>
      <p:sp>
        <p:nvSpPr>
          <p:cNvPr id="19" name="Rectangles 18"/>
          <p:cNvSpPr/>
          <p:nvPr/>
        </p:nvSpPr>
        <p:spPr>
          <a:xfrm rot="16200000">
            <a:off x="362589" y="4260854"/>
            <a:ext cx="1470025" cy="311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1-1</a:t>
            </a:r>
          </a:p>
        </p:txBody>
      </p:sp>
      <p:sp>
        <p:nvSpPr>
          <p:cNvPr id="7" name="Rectangles 6"/>
          <p:cNvSpPr/>
          <p:nvPr/>
        </p:nvSpPr>
        <p:spPr>
          <a:xfrm rot="16200000">
            <a:off x="676279" y="4268470"/>
            <a:ext cx="1470025" cy="2959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1-2</a:t>
            </a:r>
          </a:p>
        </p:txBody>
      </p:sp>
      <p:sp>
        <p:nvSpPr>
          <p:cNvPr id="8" name="Rectangles 7"/>
          <p:cNvSpPr/>
          <p:nvPr/>
        </p:nvSpPr>
        <p:spPr>
          <a:xfrm rot="16200000">
            <a:off x="1000764" y="4255770"/>
            <a:ext cx="1470025" cy="321310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75" name="Rectangles 74"/>
          <p:cNvSpPr/>
          <p:nvPr/>
        </p:nvSpPr>
        <p:spPr>
          <a:xfrm rot="16200000">
            <a:off x="1426849" y="4260854"/>
            <a:ext cx="1470025" cy="311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2-1</a:t>
            </a:r>
          </a:p>
        </p:txBody>
      </p:sp>
      <p:sp>
        <p:nvSpPr>
          <p:cNvPr id="76" name="Rectangles 75"/>
          <p:cNvSpPr/>
          <p:nvPr/>
        </p:nvSpPr>
        <p:spPr>
          <a:xfrm rot="16200000">
            <a:off x="1740539" y="4268470"/>
            <a:ext cx="1470025" cy="2959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2-2</a:t>
            </a:r>
          </a:p>
        </p:txBody>
      </p:sp>
      <p:sp>
        <p:nvSpPr>
          <p:cNvPr id="77" name="Rectangles 76"/>
          <p:cNvSpPr/>
          <p:nvPr/>
        </p:nvSpPr>
        <p:spPr>
          <a:xfrm rot="16200000">
            <a:off x="2065024" y="4255770"/>
            <a:ext cx="1470025" cy="321310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78" name="Rectangles 77"/>
          <p:cNvSpPr/>
          <p:nvPr/>
        </p:nvSpPr>
        <p:spPr>
          <a:xfrm rot="16200000">
            <a:off x="2473329" y="4260854"/>
            <a:ext cx="1470025" cy="311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3-1</a:t>
            </a:r>
          </a:p>
        </p:txBody>
      </p:sp>
      <p:sp>
        <p:nvSpPr>
          <p:cNvPr id="79" name="Rectangles 78"/>
          <p:cNvSpPr/>
          <p:nvPr/>
        </p:nvSpPr>
        <p:spPr>
          <a:xfrm rot="16200000">
            <a:off x="2804799" y="4268470"/>
            <a:ext cx="1470025" cy="2959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3-2</a:t>
            </a:r>
          </a:p>
        </p:txBody>
      </p:sp>
      <p:sp>
        <p:nvSpPr>
          <p:cNvPr id="80" name="Rectangles 79"/>
          <p:cNvSpPr/>
          <p:nvPr/>
        </p:nvSpPr>
        <p:spPr>
          <a:xfrm rot="16200000">
            <a:off x="3480439" y="4255770"/>
            <a:ext cx="1470025" cy="321310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81" name="Rectangles 80"/>
          <p:cNvSpPr/>
          <p:nvPr/>
        </p:nvSpPr>
        <p:spPr>
          <a:xfrm rot="16200000">
            <a:off x="3894459" y="4262124"/>
            <a:ext cx="1470025" cy="311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4-1</a:t>
            </a:r>
          </a:p>
        </p:txBody>
      </p:sp>
      <p:sp>
        <p:nvSpPr>
          <p:cNvPr id="82" name="Rectangles 81"/>
          <p:cNvSpPr/>
          <p:nvPr/>
        </p:nvSpPr>
        <p:spPr>
          <a:xfrm rot="16200000">
            <a:off x="4223389" y="4269740"/>
            <a:ext cx="1470025" cy="2959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4-2</a:t>
            </a:r>
          </a:p>
        </p:txBody>
      </p:sp>
      <p:sp>
        <p:nvSpPr>
          <p:cNvPr id="83" name="Rectangles 82"/>
          <p:cNvSpPr/>
          <p:nvPr/>
        </p:nvSpPr>
        <p:spPr>
          <a:xfrm rot="16200000">
            <a:off x="4858389" y="4257040"/>
            <a:ext cx="1470025" cy="321310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84" name="Rectangles 83"/>
          <p:cNvSpPr/>
          <p:nvPr/>
        </p:nvSpPr>
        <p:spPr>
          <a:xfrm rot="16200000">
            <a:off x="5289554" y="4262755"/>
            <a:ext cx="1470025" cy="311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5-1</a:t>
            </a:r>
          </a:p>
        </p:txBody>
      </p:sp>
      <p:sp>
        <p:nvSpPr>
          <p:cNvPr id="85" name="Rectangles 84"/>
          <p:cNvSpPr/>
          <p:nvPr/>
        </p:nvSpPr>
        <p:spPr>
          <a:xfrm rot="16200000">
            <a:off x="5614039" y="4269740"/>
            <a:ext cx="1470025" cy="2959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5-2</a:t>
            </a:r>
          </a:p>
        </p:txBody>
      </p:sp>
      <p:sp>
        <p:nvSpPr>
          <p:cNvPr id="86" name="Rectangles 85"/>
          <p:cNvSpPr/>
          <p:nvPr/>
        </p:nvSpPr>
        <p:spPr>
          <a:xfrm rot="16200000">
            <a:off x="6243959" y="4258310"/>
            <a:ext cx="1470025" cy="321310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87" name="Rectangles 86"/>
          <p:cNvSpPr/>
          <p:nvPr/>
        </p:nvSpPr>
        <p:spPr>
          <a:xfrm rot="16200000">
            <a:off x="6701794" y="4260850"/>
            <a:ext cx="1470025" cy="311150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Dense</a:t>
            </a:r>
          </a:p>
        </p:txBody>
      </p:sp>
      <p:sp>
        <p:nvSpPr>
          <p:cNvPr id="88" name="Rectangles 87"/>
          <p:cNvSpPr/>
          <p:nvPr/>
        </p:nvSpPr>
        <p:spPr>
          <a:xfrm rot="16200000">
            <a:off x="7019294" y="4268470"/>
            <a:ext cx="1470025" cy="295910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Dense</a:t>
            </a:r>
          </a:p>
        </p:txBody>
      </p:sp>
      <p:sp>
        <p:nvSpPr>
          <p:cNvPr id="89" name="Rectangles 88"/>
          <p:cNvSpPr/>
          <p:nvPr/>
        </p:nvSpPr>
        <p:spPr>
          <a:xfrm rot="16200000">
            <a:off x="7353304" y="4255770"/>
            <a:ext cx="1470025" cy="321310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Dense</a:t>
            </a:r>
          </a:p>
        </p:txBody>
      </p:sp>
      <p:sp>
        <p:nvSpPr>
          <p:cNvPr id="90" name="Rectangles 89"/>
          <p:cNvSpPr/>
          <p:nvPr/>
        </p:nvSpPr>
        <p:spPr>
          <a:xfrm rot="16200000">
            <a:off x="5907409" y="4269740"/>
            <a:ext cx="1470025" cy="2959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5-3</a:t>
            </a:r>
          </a:p>
        </p:txBody>
      </p:sp>
      <p:sp>
        <p:nvSpPr>
          <p:cNvPr id="91" name="Rectangles 90"/>
          <p:cNvSpPr/>
          <p:nvPr/>
        </p:nvSpPr>
        <p:spPr>
          <a:xfrm rot="16200000">
            <a:off x="4521839" y="4269740"/>
            <a:ext cx="1470025" cy="2959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4-3</a:t>
            </a:r>
          </a:p>
        </p:txBody>
      </p:sp>
      <p:sp>
        <p:nvSpPr>
          <p:cNvPr id="92" name="Rectangles 91"/>
          <p:cNvSpPr/>
          <p:nvPr/>
        </p:nvSpPr>
        <p:spPr>
          <a:xfrm rot="16200000">
            <a:off x="3128649" y="4269740"/>
            <a:ext cx="1470025" cy="2959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Conv 3-3</a:t>
            </a:r>
          </a:p>
        </p:txBody>
      </p:sp>
      <p:sp>
        <p:nvSpPr>
          <p:cNvPr id="93" name="Rectangles 92"/>
          <p:cNvSpPr/>
          <p:nvPr/>
        </p:nvSpPr>
        <p:spPr>
          <a:xfrm rot="16200000">
            <a:off x="-209548" y="4260854"/>
            <a:ext cx="1470025" cy="311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95" name="Rectangles 94"/>
          <p:cNvSpPr/>
          <p:nvPr/>
        </p:nvSpPr>
        <p:spPr>
          <a:xfrm rot="16200000">
            <a:off x="7920994" y="4260854"/>
            <a:ext cx="1470025" cy="311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5" name="Straight Arrow Connector 4"/>
          <p:cNvCxnSpPr>
            <a:stCxn id="93" idx="2"/>
            <a:endCxn id="19" idx="0"/>
          </p:cNvCxnSpPr>
          <p:nvPr/>
        </p:nvCxnSpPr>
        <p:spPr>
          <a:xfrm>
            <a:off x="681355" y="4417060"/>
            <a:ext cx="2603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9" idx="2"/>
            <a:endCxn id="95" idx="0"/>
          </p:cNvCxnSpPr>
          <p:nvPr/>
        </p:nvCxnSpPr>
        <p:spPr>
          <a:xfrm>
            <a:off x="8249289" y="4416429"/>
            <a:ext cx="250825" cy="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2538-CC85-4915-ABF7-E84007C3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Methodology: Similarity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1805-0AA5-4217-86B4-86080AB9C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similarity network takes two images : Query and Target.</a:t>
            </a:r>
          </a:p>
          <a:p>
            <a:pPr>
              <a:buClr>
                <a:schemeClr val="tx1"/>
              </a:buClr>
            </a:pPr>
            <a:r>
              <a:rPr lang="en-US" dirty="0"/>
              <a:t>These images are normalized and resized to 105*105px dimension. </a:t>
            </a:r>
          </a:p>
          <a:p>
            <a:pPr>
              <a:buClr>
                <a:schemeClr val="tx1"/>
              </a:buClr>
            </a:pPr>
            <a:r>
              <a:rPr lang="en-US" dirty="0"/>
              <a:t>The feature extractor extracts features and based on them similarity prediction is done.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1F6D0-132D-4966-BDFD-784998D5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A1310-B20D-4EB3-8E7C-6E307D9AFB4D}"/>
              </a:ext>
            </a:extLst>
          </p:cNvPr>
          <p:cNvSpPr/>
          <p:nvPr/>
        </p:nvSpPr>
        <p:spPr>
          <a:xfrm>
            <a:off x="1363236" y="3105000"/>
            <a:ext cx="1188000" cy="75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Query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4AE91-8841-4177-8C28-87E79543FEC5}"/>
              </a:ext>
            </a:extLst>
          </p:cNvPr>
          <p:cNvSpPr/>
          <p:nvPr/>
        </p:nvSpPr>
        <p:spPr>
          <a:xfrm>
            <a:off x="2860800" y="3105000"/>
            <a:ext cx="1188000" cy="75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085E1-8CA7-484B-8BFB-FC24F14D255A}"/>
              </a:ext>
            </a:extLst>
          </p:cNvPr>
          <p:cNvSpPr/>
          <p:nvPr/>
        </p:nvSpPr>
        <p:spPr>
          <a:xfrm>
            <a:off x="4358364" y="3102097"/>
            <a:ext cx="1188000" cy="75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061C5-094D-46FA-A12C-44E5FE1D7D6F}"/>
              </a:ext>
            </a:extLst>
          </p:cNvPr>
          <p:cNvSpPr/>
          <p:nvPr/>
        </p:nvSpPr>
        <p:spPr>
          <a:xfrm>
            <a:off x="5564780" y="3962399"/>
            <a:ext cx="1188000" cy="75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Difference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3139E-DB91-40E3-BADC-F7499DA6E0A3}"/>
              </a:ext>
            </a:extLst>
          </p:cNvPr>
          <p:cNvSpPr/>
          <p:nvPr/>
        </p:nvSpPr>
        <p:spPr>
          <a:xfrm>
            <a:off x="7164000" y="3962399"/>
            <a:ext cx="1188000" cy="75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Binary Classifier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E44BB7-45C8-4E57-8D78-08EA93B0FDBB}"/>
              </a:ext>
            </a:extLst>
          </p:cNvPr>
          <p:cNvSpPr/>
          <p:nvPr/>
        </p:nvSpPr>
        <p:spPr>
          <a:xfrm>
            <a:off x="4376780" y="4822701"/>
            <a:ext cx="1188000" cy="75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86407-D241-4B20-8B54-0D42E4E0F602}"/>
              </a:ext>
            </a:extLst>
          </p:cNvPr>
          <p:cNvSpPr/>
          <p:nvPr/>
        </p:nvSpPr>
        <p:spPr>
          <a:xfrm>
            <a:off x="2884170" y="4831875"/>
            <a:ext cx="1188000" cy="75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CD75EE-A8A8-421A-9D8F-9019A93D079C}"/>
              </a:ext>
            </a:extLst>
          </p:cNvPr>
          <p:cNvSpPr/>
          <p:nvPr/>
        </p:nvSpPr>
        <p:spPr>
          <a:xfrm>
            <a:off x="1363236" y="4831875"/>
            <a:ext cx="1188000" cy="75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36D68B-2052-47B5-BF72-FE34A20BC44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551236" y="3483000"/>
            <a:ext cx="309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EBE659-33F3-48E9-8D58-FB7247C3455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048800" y="3480101"/>
            <a:ext cx="309564" cy="2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A8848D-AD65-422F-8171-4232444CD0C3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752780" y="4340399"/>
            <a:ext cx="41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E379838-A8DB-413F-A77F-70C4137488B3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5546364" y="3480097"/>
            <a:ext cx="612416" cy="4823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29802C0-EA17-414B-8C96-0710DBC35608}"/>
              </a:ext>
            </a:extLst>
          </p:cNvPr>
          <p:cNvCxnSpPr>
            <a:stCxn id="10" idx="3"/>
            <a:endCxn id="8" idx="2"/>
          </p:cNvCxnSpPr>
          <p:nvPr/>
        </p:nvCxnSpPr>
        <p:spPr>
          <a:xfrm flipV="1">
            <a:off x="5564780" y="4718399"/>
            <a:ext cx="594000" cy="4823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D2A81D-FB4D-4496-B484-525DC10FB102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51236" y="5209875"/>
            <a:ext cx="332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EC4B17-F27F-42DB-93AB-CA9EDAAE8148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 flipV="1">
            <a:off x="4072170" y="5200701"/>
            <a:ext cx="304610" cy="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FA717CF-DFE4-4C5B-A0D7-6AF429A57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4" y="4513010"/>
            <a:ext cx="959230" cy="14498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0FF151-B84F-4E94-B7CD-460F162B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4" y="2876044"/>
            <a:ext cx="959230" cy="1438846"/>
          </a:xfrm>
          <a:prstGeom prst="rect">
            <a:avLst/>
          </a:prstGeom>
        </p:spPr>
      </p:pic>
      <p:sp>
        <p:nvSpPr>
          <p:cNvPr id="54" name="Text Box 5">
            <a:extLst>
              <a:ext uri="{FF2B5EF4-FFF2-40B4-BE49-F238E27FC236}">
                <a16:creationId xmlns:a16="http://schemas.microsoft.com/office/drawing/2014/main" id="{53D77C2C-F8F9-4184-8457-A7AEFC318106}"/>
              </a:ext>
            </a:extLst>
          </p:cNvPr>
          <p:cNvSpPr txBox="1"/>
          <p:nvPr/>
        </p:nvSpPr>
        <p:spPr>
          <a:xfrm>
            <a:off x="2336260" y="6292333"/>
            <a:ext cx="447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5: Block diagram of Similarity Network </a:t>
            </a:r>
          </a:p>
        </p:txBody>
      </p:sp>
    </p:spTree>
    <p:extLst>
      <p:ext uri="{BB962C8B-B14F-4D97-AF65-F5344CB8AC3E}">
        <p14:creationId xmlns:p14="http://schemas.microsoft.com/office/powerpoint/2010/main" val="177391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58F7-AC70-4D7B-B523-F9107AFB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Similarity Network: Feature Extractor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7162-B86E-49B9-95D6-FE41547ED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Initially, the proposed feature extractor model of Koch et al. [8] is modified for person re-identification task.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3394E-D654-44B0-B988-72457BBA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EBFBA-C2D0-43B7-A0D0-8E337D0DC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14" y="2664060"/>
            <a:ext cx="5694084" cy="3529146"/>
          </a:xfrm>
          <a:prstGeom prst="rect">
            <a:avLst/>
          </a:prstGeom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B212D33D-7833-4651-B962-802D0960CFF3}"/>
              </a:ext>
            </a:extLst>
          </p:cNvPr>
          <p:cNvSpPr txBox="1"/>
          <p:nvPr/>
        </p:nvSpPr>
        <p:spPr>
          <a:xfrm>
            <a:off x="1430503" y="6292266"/>
            <a:ext cx="623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6: Visualization of modified feature extractor architecture </a:t>
            </a:r>
          </a:p>
        </p:txBody>
      </p:sp>
    </p:spTree>
    <p:extLst>
      <p:ext uri="{BB962C8B-B14F-4D97-AF65-F5344CB8AC3E}">
        <p14:creationId xmlns:p14="http://schemas.microsoft.com/office/powerpoint/2010/main" val="594244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534D-11C3-42AA-AB41-53EF6EF2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Extractor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C8ABC-4780-4DC5-986E-EFB5C0F5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 marL="118745" indent="0" algn="ctr">
              <a:buNone/>
            </a:pPr>
            <a:r>
              <a:rPr lang="en-US" sz="1800" i="1" dirty="0"/>
              <a:t>Table 1: Modified feature extractor hyper-parameters</a:t>
            </a:r>
          </a:p>
          <a:p>
            <a:pPr marL="118745" indent="0" algn="ctr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90AB9-CD76-4302-A672-47D0E3C9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B5D19C4-D174-4229-BCC3-DD731C93A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94880"/>
              </p:ext>
            </p:extLst>
          </p:nvPr>
        </p:nvGraphicFramePr>
        <p:xfrm>
          <a:off x="865801" y="1635517"/>
          <a:ext cx="7412397" cy="4480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0799">
                  <a:extLst>
                    <a:ext uri="{9D8B030D-6E8A-4147-A177-3AD203B41FA5}">
                      <a16:colId xmlns:a16="http://schemas.microsoft.com/office/drawing/2014/main" val="2807828380"/>
                    </a:ext>
                  </a:extLst>
                </a:gridCol>
                <a:gridCol w="2470799">
                  <a:extLst>
                    <a:ext uri="{9D8B030D-6E8A-4147-A177-3AD203B41FA5}">
                      <a16:colId xmlns:a16="http://schemas.microsoft.com/office/drawing/2014/main" val="4186794252"/>
                    </a:ext>
                  </a:extLst>
                </a:gridCol>
                <a:gridCol w="2470799">
                  <a:extLst>
                    <a:ext uri="{9D8B030D-6E8A-4147-A177-3AD203B41FA5}">
                      <a16:colId xmlns:a16="http://schemas.microsoft.com/office/drawing/2014/main" val="2117253710"/>
                    </a:ext>
                  </a:extLst>
                </a:gridCol>
              </a:tblGrid>
              <a:tr h="394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Layer Name</a:t>
                      </a:r>
                      <a:endParaRPr lang="en-US" sz="200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Layer Settings</a:t>
                      </a:r>
                      <a:endParaRPr lang="en-US" sz="200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Output Shape</a:t>
                      </a:r>
                      <a:endParaRPr lang="en-US" sz="2000" baseline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374781903"/>
                  </a:ext>
                </a:extLst>
              </a:tr>
              <a:tr h="394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Input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shape = (105x105x3)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105x105x3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104381160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conv2d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64, 10x10, </a:t>
                      </a:r>
                      <a:r>
                        <a:rPr lang="en-US" sz="2000" dirty="0" err="1"/>
                        <a:t>relu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96x96x64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610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max_pooling2d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64, 2x2, 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48x48x64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595349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conv2d_1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128, 7x7, </a:t>
                      </a:r>
                      <a:r>
                        <a:rPr lang="en-US" sz="2000" dirty="0" err="1"/>
                        <a:t>relu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42x42x128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765064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max_pooling2d_1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64, 2x2, 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21x21x128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9456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conv2d_2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128, 4x4, </a:t>
                      </a:r>
                      <a:r>
                        <a:rPr lang="en-US" sz="2000" dirty="0" err="1"/>
                        <a:t>relu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18x18x128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02412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max_pooling2d_2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64, 2x2, 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9x9x128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546041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conv2d_3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256, 4x4, </a:t>
                      </a:r>
                      <a:r>
                        <a:rPr lang="en-US" sz="2000" dirty="0" err="1"/>
                        <a:t>relu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6x6x256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398513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flatten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1x9216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25645"/>
                  </a:ext>
                </a:extLst>
              </a:tr>
              <a:tr h="37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1024,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1x1024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983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30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298E-4371-4550-BC98-A5F93690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Extractor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8DE3-022B-4B16-BE40-A08F8BF89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After that, an efficient and improved model is proposed as feature extractor. </a:t>
            </a:r>
          </a:p>
          <a:p>
            <a:pPr>
              <a:buClr>
                <a:schemeClr val="tx1"/>
              </a:buClr>
            </a:pPr>
            <a:r>
              <a:rPr lang="en-US" dirty="0"/>
              <a:t>It consist of convolution, max pooling, batch normalization, and dense layers.</a:t>
            </a:r>
            <a:endParaRPr lang="en-US" sz="2000" dirty="0"/>
          </a:p>
          <a:p>
            <a:pPr marL="457200" lvl="1" indent="0">
              <a:buClr>
                <a:schemeClr val="tx1"/>
              </a:buClr>
              <a:buNone/>
            </a:pPr>
            <a:endParaRPr lang="en-US" sz="2000" dirty="0"/>
          </a:p>
          <a:p>
            <a:pPr marL="457200" lvl="1" indent="0">
              <a:buClr>
                <a:schemeClr val="tx1"/>
              </a:buClr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6957-8674-4218-AF92-4608CA36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B65EC-901F-4A17-A9AD-47DDD7CB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3020800"/>
            <a:ext cx="6480000" cy="3172406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2FEDB009-567D-450E-BB4A-39F8B37861D4}"/>
              </a:ext>
            </a:extLst>
          </p:cNvPr>
          <p:cNvSpPr txBox="1"/>
          <p:nvPr/>
        </p:nvSpPr>
        <p:spPr>
          <a:xfrm>
            <a:off x="1430499" y="6292266"/>
            <a:ext cx="628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7: Visualization of proposed feature extractor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406476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0111-1776-44B6-BBE7-C381E37C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Extractor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065D1-6748-4D21-A900-E88E6D0A5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>
            <a:normAutofit/>
          </a:bodyPr>
          <a:lstStyle/>
          <a:p>
            <a:pPr marL="118745" indent="0" algn="ctr">
              <a:buNone/>
            </a:pPr>
            <a:r>
              <a:rPr lang="en-US" sz="1800" i="1" dirty="0"/>
              <a:t>Table 2: Proposed feature extractor hyper-parameters</a:t>
            </a:r>
          </a:p>
          <a:p>
            <a:pPr marL="118745" indent="0" algn="ctr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3DF04-5576-4CCC-BC4A-A31E78D1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B7166E8-1834-4674-A6BC-30205968A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347866"/>
              </p:ext>
            </p:extLst>
          </p:nvPr>
        </p:nvGraphicFramePr>
        <p:xfrm>
          <a:off x="792000" y="1551939"/>
          <a:ext cx="7560000" cy="5081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455831165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718329563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033477291"/>
                    </a:ext>
                  </a:extLst>
                </a:gridCol>
              </a:tblGrid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Layer Name</a:t>
                      </a:r>
                      <a:endParaRPr lang="en-US" sz="160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Layer Settings</a:t>
                      </a:r>
                      <a:endParaRPr lang="en-US" sz="160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Output Shape</a:t>
                      </a:r>
                      <a:endParaRPr lang="en-US" sz="160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921323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Input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shape = (105x105x3)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105x105x3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794784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Conv2d_0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32, 11x11, </a:t>
                      </a:r>
                      <a:r>
                        <a:rPr lang="en-US" sz="1600" baseline="0" dirty="0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relu</a:t>
                      </a:r>
                      <a:endParaRPr lang="en-US" sz="160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95x95x32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734235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max_pooling2d_0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2x2, same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48x48x32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518967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conv2d_1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64, 9x9, relu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40x40x64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57189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conv2d_2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64, 7x7, relu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34x34x64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351720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max_pooling2d_1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2x2, same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17x17x64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75806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batch_normalization_1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default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17x17x64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265922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conv2d_3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128, 5x5, relu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13x13x128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59039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max_pooling2d_2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2x2, same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7x7x128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298694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conv2d_4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256, 3x3, default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5x5x256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386741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flatten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default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1x1x6400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901741"/>
                  </a:ext>
                </a:extLst>
              </a:tr>
              <a:tr h="3520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dense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4096, sigmoid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1x1x4096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948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877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C2E2-CF5B-4EE1-B44D-1120E716A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Feature Extractor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C75BB-2311-4AAB-B22E-31C07D2A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Some pre-trained models are also considered as the feature extractor:</a:t>
            </a:r>
          </a:p>
          <a:p>
            <a:pPr marL="635635" lvl="1" indent="-342900"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</a:rPr>
              <a:t>VGG16</a:t>
            </a:r>
          </a:p>
          <a:p>
            <a:pPr marL="635635" lvl="1" indent="-342900"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</a:rPr>
              <a:t>VGG19</a:t>
            </a:r>
          </a:p>
          <a:p>
            <a:pPr marL="635635" lvl="1" indent="-342900"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</a:rPr>
              <a:t>ResNet50</a:t>
            </a:r>
          </a:p>
          <a:p>
            <a:pPr marL="635635" lvl="1" indent="-342900"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</a:rPr>
              <a:t>MobileNetV1</a:t>
            </a:r>
          </a:p>
          <a:p>
            <a:pPr marL="635635" lvl="1" indent="-342900"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</a:rPr>
              <a:t>MobileNetV3Large</a:t>
            </a:r>
          </a:p>
          <a:p>
            <a:pPr marL="635635" lvl="1" indent="-342900"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ea typeface="Times New Roman" panose="02020603050405020304" pitchFamily="18" charset="0"/>
              </a:rPr>
              <a:t>NASNetMobile</a:t>
            </a:r>
            <a:endParaRPr lang="en-US" sz="2000" dirty="0">
              <a:ea typeface="Times New Roman" panose="02020603050405020304" pitchFamily="18" charset="0"/>
            </a:endParaRPr>
          </a:p>
          <a:p>
            <a:pPr marL="635635" lvl="1" indent="-342900"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</a:rPr>
              <a:t>MobileNetV3Small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B0638-54B6-4927-A1B3-9BD5834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5374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+mn-lt"/>
                <a:cs typeface="+mn-lt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" y="1066800"/>
            <a:ext cx="9143999" cy="57912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sz="2400" dirty="0">
                <a:sym typeface="+mn-ea"/>
              </a:rPr>
              <a:t>Person Re-identification is one of the most demandable research area in current time because of its use in different security purposes.</a:t>
            </a:r>
          </a:p>
          <a:p>
            <a:pPr>
              <a:buClr>
                <a:srgbClr val="000000"/>
              </a:buClr>
            </a:pPr>
            <a:r>
              <a:rPr lang="en-US" sz="2400" dirty="0">
                <a:sym typeface="+mn-ea"/>
              </a:rPr>
              <a:t>There are many applications including- 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Finding criminals 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Protecting VIPs, 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Securing authorization </a:t>
            </a:r>
            <a:r>
              <a:rPr lang="en-US" sz="2055" dirty="0">
                <a:sym typeface="+mn-ea"/>
              </a:rPr>
              <a:t>etc.</a:t>
            </a:r>
          </a:p>
          <a:p>
            <a:pPr>
              <a:buClr>
                <a:srgbClr val="000000"/>
              </a:buClr>
            </a:pPr>
            <a:endParaRPr lang="en-US" sz="2400" dirty="0"/>
          </a:p>
          <a:p>
            <a:pPr marL="118745" indent="0">
              <a:buClr>
                <a:srgbClr val="000000"/>
              </a:buClr>
              <a:buNone/>
            </a:pPr>
            <a:endParaRPr lang="en-US" sz="2400" dirty="0"/>
          </a:p>
        </p:txBody>
      </p:sp>
      <p:sp>
        <p:nvSpPr>
          <p:cNvPr id="8" name="Text Box 7"/>
          <p:cNvSpPr txBox="1"/>
          <p:nvPr/>
        </p:nvSpPr>
        <p:spPr>
          <a:xfrm>
            <a:off x="104775" y="6236970"/>
            <a:ext cx="8963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ym typeface="+mn-ea"/>
              </a:rPr>
              <a:t>Figure 1: An application scenario of person identification</a:t>
            </a:r>
            <a:endParaRPr lang="en-US" i="1" dirty="0"/>
          </a:p>
        </p:txBody>
      </p:sp>
      <p:sp>
        <p:nvSpPr>
          <p:cNvPr id="9" name="Slide Number Placeholder 3"/>
          <p:cNvSpPr>
            <a:spLocks noGrp="1"/>
          </p:cNvSpPr>
          <p:nvPr/>
        </p:nvSpPr>
        <p:spPr>
          <a:xfrm>
            <a:off x="8244401" y="645286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marL="0" algn="r" rtl="0" eaLnBrk="1" latinLnBrk="0" hangingPunct="1">
              <a:defRPr kumimoji="0" sz="2400" b="1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eaLnBrk="1" latinLnBrk="0" hangingPunct="1">
              <a:defRPr kumimoj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2755A7-14C3-4271-9743-D1DE7E0E674B}" type="slidenum">
              <a:rPr lang="en-US"/>
              <a:t>3</a:t>
            </a:fld>
            <a:endParaRPr lang="en-US" dirty="0"/>
          </a:p>
        </p:txBody>
      </p:sp>
      <p:pic>
        <p:nvPicPr>
          <p:cNvPr id="5" name="Content Placeholder 4" descr="ReID_Campus_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53351" y="3747770"/>
            <a:ext cx="3837305" cy="248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5"/>
    </mc:Choice>
    <mc:Fallback xmlns="">
      <p:transition spd="slow" advTm="857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7229-A57E-4171-88E1-5C1FFE14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Extractor (cont.)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29BC859-F67A-4224-B04C-CC22426C5C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400664"/>
              </p:ext>
            </p:extLst>
          </p:nvPr>
        </p:nvGraphicFramePr>
        <p:xfrm>
          <a:off x="457200" y="1601216"/>
          <a:ext cx="8229600" cy="3655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4799165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3334094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618989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Model Name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Top-1 Accuracy (%)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Parameters (in million)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1846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MobileNetV3Small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68.1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2.9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00770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MobileNet1V1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70.4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4.3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73482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VGG19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71.3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143.7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144933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VGG16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71.3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138.4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200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NASNetMobile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74.4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5.3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12480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ResNet50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74.9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25.6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05500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MobileNetV3Large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75.6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5.4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87643357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82AB9-D285-481A-99ED-7B6BD69F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77241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Similarity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4" y="1066800"/>
            <a:ext cx="4487545" cy="569468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sz="2400"/>
              <a:t>A similarity network is a good choice for this kind of matching purposes. </a:t>
            </a:r>
          </a:p>
          <a:p>
            <a:pPr>
              <a:buClr>
                <a:srgbClr val="000000"/>
              </a:buClr>
            </a:pPr>
            <a:endParaRPr lang="en-US" sz="2400"/>
          </a:p>
          <a:p>
            <a:pPr>
              <a:buClr>
                <a:srgbClr val="000000"/>
              </a:buClr>
            </a:pPr>
            <a:r>
              <a:rPr lang="en-US" sz="2400"/>
              <a:t>It usually takes two images and produces the matching result.</a:t>
            </a:r>
          </a:p>
          <a:p>
            <a:pPr>
              <a:buClr>
                <a:srgbClr val="000000"/>
              </a:buClr>
            </a:pPr>
            <a:endParaRPr lang="en-US" sz="2400"/>
          </a:p>
          <a:p>
            <a:pPr>
              <a:buClr>
                <a:srgbClr val="000000"/>
              </a:buClr>
            </a:pPr>
            <a:r>
              <a:rPr lang="en-US" sz="2400"/>
              <a:t>Modifying this network with feature vector input can give more robust result.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14</a:t>
            </a:r>
          </a:p>
        </p:txBody>
      </p:sp>
      <p:pic>
        <p:nvPicPr>
          <p:cNvPr id="5" name="Content Placeholder 4" descr="Munjal Qsim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4" y="2071370"/>
            <a:ext cx="4571365" cy="27152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754880" y="5156835"/>
            <a:ext cx="4206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Figure 6: Modified Architecture of Similarity Network proposed in [1]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3C49-B52C-4B6C-835B-6938073A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69C9C-101D-49B1-B1E8-3988B8023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In this thesis work two datasets are used: Subset dataset and Real test dataset.</a:t>
            </a:r>
          </a:p>
          <a:p>
            <a:pPr>
              <a:buClr>
                <a:schemeClr val="tx1"/>
              </a:buClr>
            </a:pPr>
            <a:r>
              <a:rPr lang="en-US" dirty="0"/>
              <a:t>There are 625 different persons images and total 250,000 pairs of images in subset dataset.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225,000 pairs of images are used for training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20,000 pairs of images are used for validation and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10,000 pairs of images are used for testing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7D380-E13D-428E-B796-F683E6F9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0F828-443D-4882-95BF-C73D7AC6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78" y="3861000"/>
            <a:ext cx="1033038" cy="2066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C2676-4A5A-41A1-BAAE-E87CE1CE5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6" y="3861000"/>
            <a:ext cx="1033038" cy="2066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036FB-66B0-4548-9712-811A435D1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60" y="3861000"/>
            <a:ext cx="1033038" cy="2066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13E14-A465-445C-AABA-7753BDBCC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81" y="3861000"/>
            <a:ext cx="1033038" cy="2066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31676D-FB8E-47A1-AD74-3D809A91F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29" y="3861000"/>
            <a:ext cx="1033038" cy="2066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49654-2F8D-4093-B45C-1346357FF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77" y="3861000"/>
            <a:ext cx="1033038" cy="2066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BEFB72-BB09-417E-9B44-84E3B1DFB9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25" y="3867910"/>
            <a:ext cx="1033038" cy="2066076"/>
          </a:xfrm>
          <a:prstGeom prst="rect">
            <a:avLst/>
          </a:prstGeom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8758D53A-3734-46C5-9591-E1B256F3600A}"/>
              </a:ext>
            </a:extLst>
          </p:cNvPr>
          <p:cNvSpPr txBox="1"/>
          <p:nvPr/>
        </p:nvSpPr>
        <p:spPr>
          <a:xfrm>
            <a:off x="2334938" y="6292333"/>
            <a:ext cx="448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8: Example images from subset dataset</a:t>
            </a:r>
          </a:p>
        </p:txBody>
      </p:sp>
    </p:spTree>
    <p:extLst>
      <p:ext uri="{BB962C8B-B14F-4D97-AF65-F5344CB8AC3E}">
        <p14:creationId xmlns:p14="http://schemas.microsoft.com/office/powerpoint/2010/main" val="4126737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8329-30CA-4698-9B61-94795204B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9259-B143-4246-A57F-6A519056F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Here are some example images from subset dataset.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182A5-54E4-4848-8D1A-29D3DF44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485752-68BE-4470-B710-7213770E7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30" y="2743199"/>
            <a:ext cx="1219200" cy="243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F6B9E8-13A0-484C-9B56-D604759E3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8" y="2743199"/>
            <a:ext cx="1219200" cy="243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DD5AA0-307F-4D70-9A66-44600D29B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12" y="2743199"/>
            <a:ext cx="1219200" cy="243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DF73DC-8E4B-4EAD-B454-5C5DC01B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33" y="2743199"/>
            <a:ext cx="12192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B2E1F1-898A-4A91-B5CD-60687E739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81" y="2743199"/>
            <a:ext cx="12192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84B2EB-6B46-42E6-A473-6193EAA56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29" y="2743199"/>
            <a:ext cx="1219200" cy="2438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3118A9-27A5-49F6-8BC1-3E1748329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877" y="2750109"/>
            <a:ext cx="1219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33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B6F4-7EB5-4855-926A-3C964023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78F56-4C44-4257-92D6-B8B36F52C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355" y="994665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Real test dataset consist of three different persons images</a:t>
            </a:r>
          </a:p>
          <a:p>
            <a:pPr>
              <a:buClr>
                <a:schemeClr val="tx1"/>
              </a:buClr>
            </a:pPr>
            <a:r>
              <a:rPr lang="en-US" dirty="0"/>
              <a:t>The dataset has two types of images: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The person in image appears larger (Large)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The person in image appear Smaller (Small)</a:t>
            </a:r>
          </a:p>
          <a:p>
            <a:pPr>
              <a:buClr>
                <a:schemeClr val="tx1"/>
              </a:buClr>
            </a:pPr>
            <a:r>
              <a:rPr lang="en-US" dirty="0"/>
              <a:t>There are total 194 pairs of images in each category.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F4368-66F0-45D5-B099-298C4A5F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A0666-BE9C-4627-B451-B3776E06E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2" y="3621584"/>
            <a:ext cx="1304710" cy="1957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666A8-5BB6-4771-A413-02750E730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24" y="3621116"/>
            <a:ext cx="971686" cy="1957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12159-44E6-4110-A25D-D823041A8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90" y="3632722"/>
            <a:ext cx="1614878" cy="1957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F62125-8E22-49FA-896E-47D7364A5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48" y="3632726"/>
            <a:ext cx="1095476" cy="19506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5BB3A1-6119-4DA0-8295-DE77AB5BD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0" y="3645000"/>
            <a:ext cx="1009732" cy="19506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0346B9-EDD9-455D-87EC-88BD936A2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79" y="3605231"/>
            <a:ext cx="1414433" cy="1972953"/>
          </a:xfrm>
          <a:prstGeom prst="rect">
            <a:avLst/>
          </a:prstGeom>
        </p:spPr>
      </p:pic>
      <p:sp>
        <p:nvSpPr>
          <p:cNvPr id="17" name="Text Box 5">
            <a:extLst>
              <a:ext uri="{FF2B5EF4-FFF2-40B4-BE49-F238E27FC236}">
                <a16:creationId xmlns:a16="http://schemas.microsoft.com/office/drawing/2014/main" id="{BE4B65B4-7189-4B48-9FD4-0E23D4657FE8}"/>
              </a:ext>
            </a:extLst>
          </p:cNvPr>
          <p:cNvSpPr txBox="1"/>
          <p:nvPr/>
        </p:nvSpPr>
        <p:spPr>
          <a:xfrm>
            <a:off x="1888458" y="6292333"/>
            <a:ext cx="522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9: Example large images from Real test dataset</a:t>
            </a:r>
          </a:p>
        </p:txBody>
      </p:sp>
    </p:spTree>
    <p:extLst>
      <p:ext uri="{BB962C8B-B14F-4D97-AF65-F5344CB8AC3E}">
        <p14:creationId xmlns:p14="http://schemas.microsoft.com/office/powerpoint/2010/main" val="3328321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B5EC-B1BA-464C-870A-404242AF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1099-CFC1-4840-B7D5-7F1E2EC86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Here are the example images of small category of Real test dataset.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4A11D-246C-424C-A206-5B30B171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8E152-AC6B-4E04-9F88-8386141456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67" y="2561212"/>
            <a:ext cx="2975864" cy="1952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A50B9-B8D4-4C81-8831-4F97BB563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66" y="2546714"/>
            <a:ext cx="2715122" cy="1948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4F9DFA-3B3C-4A7D-9E03-7647466DA1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52" y="2565004"/>
            <a:ext cx="2975864" cy="1948425"/>
          </a:xfrm>
          <a:prstGeom prst="rect">
            <a:avLst/>
          </a:prstGeom>
        </p:spPr>
      </p:pic>
      <p:sp>
        <p:nvSpPr>
          <p:cNvPr id="13" name="Text Box 5">
            <a:extLst>
              <a:ext uri="{FF2B5EF4-FFF2-40B4-BE49-F238E27FC236}">
                <a16:creationId xmlns:a16="http://schemas.microsoft.com/office/drawing/2014/main" id="{3290D3C9-8760-451A-A594-9EEEB6304906}"/>
              </a:ext>
            </a:extLst>
          </p:cNvPr>
          <p:cNvSpPr txBox="1"/>
          <p:nvPr/>
        </p:nvSpPr>
        <p:spPr>
          <a:xfrm>
            <a:off x="1952468" y="6292266"/>
            <a:ext cx="560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10: Example of small images from Real test dataset</a:t>
            </a:r>
          </a:p>
        </p:txBody>
      </p:sp>
    </p:spTree>
    <p:extLst>
      <p:ext uri="{BB962C8B-B14F-4D97-AF65-F5344CB8AC3E}">
        <p14:creationId xmlns:p14="http://schemas.microsoft.com/office/powerpoint/2010/main" val="1632471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88F0-E247-4828-8703-F099B90E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DA6FF-A7F7-41F7-99B7-88462813F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150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All the experimented models are trained with the same configuration.</a:t>
            </a:r>
          </a:p>
          <a:p>
            <a:pPr>
              <a:buClr>
                <a:schemeClr val="tx1"/>
              </a:buClr>
            </a:pPr>
            <a:r>
              <a:rPr lang="en-US" dirty="0"/>
              <a:t>Models are early stopped based on the validation F1 score.</a:t>
            </a:r>
          </a:p>
          <a:p>
            <a:pPr>
              <a:buClr>
                <a:schemeClr val="tx1"/>
              </a:buClr>
            </a:pPr>
            <a:r>
              <a:rPr lang="en-US" dirty="0"/>
              <a:t>All the models are trained by running at most twice If necessary.</a:t>
            </a:r>
          </a:p>
          <a:p>
            <a:pPr>
              <a:buClr>
                <a:schemeClr val="tx1"/>
              </a:buClr>
            </a:pPr>
            <a:r>
              <a:rPr lang="en-US" dirty="0"/>
              <a:t>Recall, Precision, F1 Score, and Accuracy are considered as evaluation metrics.</a:t>
            </a:r>
          </a:p>
          <a:p>
            <a:pPr marL="118745" indent="0" algn="ctr">
              <a:buNone/>
            </a:pPr>
            <a:endParaRPr lang="en-US" sz="900" dirty="0"/>
          </a:p>
          <a:p>
            <a:pPr marL="118745" indent="0" algn="ctr">
              <a:buNone/>
            </a:pPr>
            <a:r>
              <a:rPr lang="en-US" sz="1800" i="1" dirty="0"/>
              <a:t>Table 3: Training parameters settings</a:t>
            </a:r>
          </a:p>
          <a:p>
            <a:pPr marL="118745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4EA56-E76B-465F-84D2-7D4B7C52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150F07B-E8BD-44DC-B274-99C39A29C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05106"/>
              </p:ext>
            </p:extLst>
          </p:nvPr>
        </p:nvGraphicFramePr>
        <p:xfrm>
          <a:off x="1524000" y="3924299"/>
          <a:ext cx="6096000" cy="2284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55883763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31955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Hyper-parameter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Value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21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Batch Size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62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Learning Rate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1e-4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02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Optimizer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Adam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348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Patience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976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001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A870-E5D4-47DB-82B9-120F186E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BAA4-E40D-42AE-8CBE-926F427B6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In terms of evaluation metrics,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Recall</a:t>
            </a:r>
          </a:p>
          <a:p>
            <a:pPr lvl="1"/>
            <a:r>
              <a:rPr lang="en-US" dirty="0"/>
              <a:t>F1 score and</a:t>
            </a:r>
          </a:p>
          <a:p>
            <a:pPr lvl="1"/>
            <a:r>
              <a:rPr lang="en-US" dirty="0"/>
              <a:t>Accuracy </a:t>
            </a:r>
          </a:p>
          <a:p>
            <a:pPr marL="457200" lvl="1" indent="0">
              <a:buNone/>
            </a:pPr>
            <a:r>
              <a:rPr lang="en-US" dirty="0"/>
              <a:t>are used to evaluated the models.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95EE0-FF8E-4501-BA23-6E027AED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027518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4285-1F18-45FB-AA08-678338E7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61601-393A-401C-B597-DF0F5864D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 algn="just">
              <a:buClr>
                <a:schemeClr val="tx1"/>
              </a:buClr>
            </a:pPr>
            <a:r>
              <a:rPr lang="en-US" dirty="0"/>
              <a:t>Using the feature extractor model proposed in [8],  the system achieved a good recall score but couldn’t managed to perform well in other metrics. 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531A4-FBCF-4A07-A591-01B3355D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F5274B51-690C-40A4-AE11-8C7AF4342C1D}"/>
              </a:ext>
            </a:extLst>
          </p:cNvPr>
          <p:cNvSpPr txBox="1"/>
          <p:nvPr/>
        </p:nvSpPr>
        <p:spPr>
          <a:xfrm>
            <a:off x="1830484" y="6292333"/>
            <a:ext cx="570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12: Performance of baseline feature extractor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4168B-AB2E-4644-8186-0347C8FA51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84" y="2638479"/>
            <a:ext cx="6032239" cy="36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7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2CC6-CDAB-40BC-9962-E2EACE50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4895-1F0E-4347-9CC5-D51F03B36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Baseline model’s performance is analyzed by varying the feature vector size. </a:t>
            </a:r>
          </a:p>
          <a:p>
            <a:pPr>
              <a:buClr>
                <a:schemeClr val="tx1"/>
              </a:buClr>
            </a:pPr>
            <a:r>
              <a:rPr lang="en-US" dirty="0"/>
              <a:t>The model with feature vector size 1024 outperformed all other models in all the metrics.</a:t>
            </a:r>
          </a:p>
          <a:p>
            <a:endParaRPr lang="en-US" dirty="0"/>
          </a:p>
          <a:p>
            <a:pPr marL="118745" indent="0" algn="ctr">
              <a:buNone/>
            </a:pPr>
            <a:r>
              <a:rPr lang="en-US" sz="1800" i="1" dirty="0"/>
              <a:t>Table 4: Performance of baseline model with different length of feature vector</a:t>
            </a:r>
          </a:p>
          <a:p>
            <a:pPr marL="118745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B935D-188F-430E-81E6-8294CCB9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9E5A033-4AAD-4373-8339-2A64D1099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50955"/>
              </p:ext>
            </p:extLst>
          </p:nvPr>
        </p:nvGraphicFramePr>
        <p:xfrm>
          <a:off x="1656000" y="3406877"/>
          <a:ext cx="6096000" cy="2750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88635566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3155259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900050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5466367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65651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Feature Vector Size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730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0.8662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0.7906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0.8267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3626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0.8898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0.8599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0.8746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0.8724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507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2048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0.8392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0.8047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0.8216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0.8178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1728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4096 (Baseline)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0.8708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0.7886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0.8277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0.8187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82023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37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Introduction(cont.)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59" y="1066800"/>
            <a:ext cx="4462145" cy="57912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Multi-view Person Re-identification refers to:</a:t>
            </a:r>
            <a:endParaRPr lang="en-US" dirty="0"/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 Detecting the person from the image.</a:t>
            </a:r>
            <a:endParaRPr lang="en-US" sz="2000" dirty="0"/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 Extracting identification features and recognizing from different perspectives.</a:t>
            </a:r>
          </a:p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There are mainly 3 ways: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End-to-End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Two Stage</a:t>
            </a:r>
          </a:p>
          <a:p>
            <a:pPr lvl="1"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US" sz="2000" dirty="0">
                <a:sym typeface="+mn-ea"/>
              </a:rPr>
              <a:t>Sequential</a:t>
            </a:r>
          </a:p>
          <a:p>
            <a:pPr>
              <a:buClr>
                <a:srgbClr val="000000"/>
              </a:buClr>
            </a:pPr>
            <a:endParaRPr lang="en-US" sz="2000" dirty="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4495800" y="5995065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Figure 2: Person Identification process in general</a:t>
            </a:r>
          </a:p>
        </p:txBody>
      </p:sp>
      <p:pic>
        <p:nvPicPr>
          <p:cNvPr id="8" name="Picture 7" descr="494_c5s2_0125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4" y="1268730"/>
            <a:ext cx="553085" cy="1506220"/>
          </a:xfrm>
          <a:prstGeom prst="rect">
            <a:avLst/>
          </a:prstGeom>
        </p:spPr>
      </p:pic>
      <p:pic>
        <p:nvPicPr>
          <p:cNvPr id="9" name="Picture 8" descr="r-c5s2_0125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25" y="3467104"/>
            <a:ext cx="1296670" cy="148780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4552319" y="278066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Image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4552954" y="5048885"/>
            <a:ext cx="149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Gallery Image</a:t>
            </a:r>
          </a:p>
        </p:txBody>
      </p:sp>
      <p:pic>
        <p:nvPicPr>
          <p:cNvPr id="13" name="Picture 12" descr="An-r-c5s2_0125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870" y="2202184"/>
            <a:ext cx="1328420" cy="1524635"/>
          </a:xfrm>
          <a:prstGeom prst="rect">
            <a:avLst/>
          </a:prstGeom>
        </p:spPr>
      </p:pic>
      <p:cxnSp>
        <p:nvCxnSpPr>
          <p:cNvPr id="16" name="Elbow Connector 15"/>
          <p:cNvCxnSpPr>
            <a:stCxn id="8" idx="3"/>
            <a:endCxn id="14" idx="0"/>
          </p:cNvCxnSpPr>
          <p:nvPr/>
        </p:nvCxnSpPr>
        <p:spPr>
          <a:xfrm>
            <a:off x="5556889" y="2021844"/>
            <a:ext cx="1116965" cy="75882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3"/>
            <a:endCxn id="14" idx="2"/>
          </p:cNvCxnSpPr>
          <p:nvPr/>
        </p:nvCxnSpPr>
        <p:spPr>
          <a:xfrm flipV="1">
            <a:off x="5928999" y="3230880"/>
            <a:ext cx="744855" cy="98044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5927090" y="2780669"/>
            <a:ext cx="1352550" cy="3803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Recognizer</a:t>
            </a:r>
          </a:p>
        </p:txBody>
      </p:sp>
      <p:cxnSp>
        <p:nvCxnSpPr>
          <p:cNvPr id="19" name="Straight Arrow Connector 18"/>
          <p:cNvCxnSpPr>
            <a:stCxn id="18" idx="3"/>
            <a:endCxn id="13" idx="1"/>
          </p:cNvCxnSpPr>
          <p:nvPr/>
        </p:nvCxnSpPr>
        <p:spPr>
          <a:xfrm flipV="1">
            <a:off x="7279640" y="2964815"/>
            <a:ext cx="316230" cy="63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7532370" y="3843020"/>
            <a:ext cx="1473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9"/>
    </mc:Choice>
    <mc:Fallback xmlns="">
      <p:transition spd="slow" advTm="1755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B84B-3D97-4D6B-A95A-BBFDC1E1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46AC-DA00-4047-BA3E-12964E647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In the baseline model, another convolution layer is added and the performance is analyzed with varying feature vector size.</a:t>
            </a:r>
          </a:p>
          <a:p>
            <a:pPr>
              <a:buClr>
                <a:schemeClr val="tx1"/>
              </a:buClr>
            </a:pPr>
            <a:r>
              <a:rPr lang="en-US" dirty="0"/>
              <a:t>The model with feature vector size 2048 dominated the recall, accuracy and f1 score metrics.</a:t>
            </a:r>
          </a:p>
          <a:p>
            <a:pPr>
              <a:buClr>
                <a:schemeClr val="tx1"/>
              </a:buClr>
            </a:pPr>
            <a:r>
              <a:rPr lang="en-US" dirty="0"/>
              <a:t>Best precision is archived by the model with 4096 length feature vector size.</a:t>
            </a:r>
          </a:p>
          <a:p>
            <a:pPr marL="118745" indent="0" algn="ctr">
              <a:buNone/>
            </a:pPr>
            <a:endParaRPr lang="en-US" sz="1200" dirty="0"/>
          </a:p>
          <a:p>
            <a:pPr marL="118745" indent="0" algn="ctr">
              <a:buNone/>
            </a:pPr>
            <a:r>
              <a:rPr lang="en-US" sz="1800" i="1" dirty="0"/>
              <a:t>Table 5: Performance of baseline model with five convolution layer and different length of feature vector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82888-604F-477B-A64C-BC0161FA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E3AA7F0-86CA-4B03-BA1F-6465A2536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751846"/>
              </p:ext>
            </p:extLst>
          </p:nvPr>
        </p:nvGraphicFramePr>
        <p:xfrm>
          <a:off x="1764000" y="4185000"/>
          <a:ext cx="6096000" cy="2435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320655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694448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2014057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172512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76947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Feature Vector Size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1612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0.8396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0.8040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0.8214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0.8175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7010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0.8764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0.7263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0.8233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0.8119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3858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2048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0.8992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0.8020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0.8478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0.8386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1622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4096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0.8602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0.8191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0.8391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0.8351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10655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993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4129-7BCA-4637-B555-B4716E62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24243-B788-4575-ACD9-AC268C8A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B89D89C1-ABE2-460B-85DA-05386853A846}"/>
              </a:ext>
            </a:extLst>
          </p:cNvPr>
          <p:cNvSpPr txBox="1"/>
          <p:nvPr/>
        </p:nvSpPr>
        <p:spPr>
          <a:xfrm>
            <a:off x="1337748" y="6292266"/>
            <a:ext cx="646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11: Comparison between 4 layer best and 5 layer best model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5C1CD84-649C-4405-A694-FAB4EC45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Apart from recall, 4 layer 1024-d model achieved best score in all other metrics.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EA8128-CC60-4CC9-A8C3-171E32F91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06" y="1980384"/>
            <a:ext cx="7177786" cy="43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41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4129-7BCA-4637-B555-B4716E62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24243-B788-4575-ACD9-AC268C8A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B89D89C1-ABE2-460B-85DA-05386853A846}"/>
              </a:ext>
            </a:extLst>
          </p:cNvPr>
          <p:cNvSpPr txBox="1"/>
          <p:nvPr/>
        </p:nvSpPr>
        <p:spPr>
          <a:xfrm>
            <a:off x="1435852" y="6292333"/>
            <a:ext cx="594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11: Performance of modified model on subset dataset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5C1CD84-649C-4405-A694-FAB4EC45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modified model with 1024 feature vector size has achieved a overall good score in all four metrics.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8A92F7-48E2-4952-B7E1-0655EC0C74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48" y="2307409"/>
            <a:ext cx="6468502" cy="38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97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C6C8-7035-485F-881E-F5C2C677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BBF3-1769-4046-B8FD-3AA61E565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 dropout layer is added after the final convolution layer and performance is recorded by varying the dropout rate.</a:t>
            </a:r>
          </a:p>
          <a:p>
            <a:pPr>
              <a:buClr>
                <a:schemeClr val="tx1"/>
              </a:buClr>
            </a:pPr>
            <a:r>
              <a:rPr lang="en-US" dirty="0"/>
              <a:t>It is observed that using dropout doesn’t provide good score in this task and as the rate increases the performance decreases.</a:t>
            </a:r>
          </a:p>
          <a:p>
            <a:endParaRPr lang="en-US" dirty="0"/>
          </a:p>
          <a:p>
            <a:pPr marL="118745" indent="0" algn="ctr">
              <a:buNone/>
            </a:pPr>
            <a:r>
              <a:rPr lang="en-US" sz="1800" i="1" dirty="0"/>
              <a:t>Table 6: Performance of 5 layer baseline model with different dropout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5ED1A-FD3C-48EC-AF89-F1AA62E9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AD91917-13AE-454A-BBB7-CDCE22DDD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389808"/>
              </p:ext>
            </p:extLst>
          </p:nvPr>
        </p:nvGraphicFramePr>
        <p:xfrm>
          <a:off x="1524000" y="3429000"/>
          <a:ext cx="6096000" cy="2859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54259558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906671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9104945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09045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65805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Dropout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Rate (%)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37688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0.8602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0.8191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0.8391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0.8351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7566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0.8706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0.7987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0.8331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0.8257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783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0.7934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0.8201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0.8065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0.8097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3351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0.7616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0.8364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0.7972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0.8063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1706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0.6498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0.8213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0.7256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0.7542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4049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269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5F7C-F46E-45DE-9ABC-97E790E2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BD919-D91A-4CCC-BD55-3C2A538D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 marL="118745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D2FF2-1359-40D0-8030-A2C6230A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AC01D-ED50-426C-B441-48936A6DC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01656"/>
            <a:ext cx="4722967" cy="36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A5360-0E04-488C-89EA-5492B2973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69" y="1639282"/>
            <a:ext cx="4421033" cy="3634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98F7D8-63F7-4CB2-B20F-2BEE6B17CA21}"/>
              </a:ext>
            </a:extLst>
          </p:cNvPr>
          <p:cNvSpPr txBox="1"/>
          <p:nvPr/>
        </p:nvSpPr>
        <p:spPr>
          <a:xfrm>
            <a:off x="1764000" y="5421870"/>
            <a:ext cx="15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F83A2-349C-42D4-9E38-F9BD510B397B}"/>
              </a:ext>
            </a:extLst>
          </p:cNvPr>
          <p:cNvSpPr txBox="1"/>
          <p:nvPr/>
        </p:nvSpPr>
        <p:spPr>
          <a:xfrm>
            <a:off x="6300000" y="5421870"/>
            <a:ext cx="15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301C8F2-6D13-4DD2-B52A-C8864AFEEC31}"/>
              </a:ext>
            </a:extLst>
          </p:cNvPr>
          <p:cNvSpPr txBox="1"/>
          <p:nvPr/>
        </p:nvSpPr>
        <p:spPr>
          <a:xfrm>
            <a:off x="819604" y="6156778"/>
            <a:ext cx="750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Figure 12: Epoch vs F1 score curve of training for modified model (a) Run 1 (b) Run 2</a:t>
            </a:r>
          </a:p>
        </p:txBody>
      </p:sp>
    </p:spTree>
    <p:extLst>
      <p:ext uri="{BB962C8B-B14F-4D97-AF65-F5344CB8AC3E}">
        <p14:creationId xmlns:p14="http://schemas.microsoft.com/office/powerpoint/2010/main" val="3772574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4D20-CB89-4C6F-BCBF-6474551B8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A3C8E-16E9-4B97-B68D-F55ECA2C6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Performance of the proposed model is analyzed after removing the batch normalization layer and varying the feature vector size.</a:t>
            </a:r>
          </a:p>
          <a:p>
            <a:pPr>
              <a:buClr>
                <a:schemeClr val="tx1"/>
              </a:buClr>
            </a:pPr>
            <a:r>
              <a:rPr lang="en-US" dirty="0"/>
              <a:t>The model with feature vector size 512 performed better than others in this case.</a:t>
            </a:r>
          </a:p>
          <a:p>
            <a:endParaRPr lang="en-US" dirty="0"/>
          </a:p>
          <a:p>
            <a:pPr marL="118745" indent="0" algn="ctr">
              <a:buNone/>
            </a:pPr>
            <a:r>
              <a:rPr lang="en-US" sz="1800" i="1" dirty="0"/>
              <a:t>Table 7: Performance of the proposed model without batch normalization layer and varying feature vector size</a:t>
            </a:r>
          </a:p>
          <a:p>
            <a:pPr marL="118745" indent="0" algn="ctr">
              <a:buNone/>
            </a:pPr>
            <a:endParaRPr lang="en-US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101E-E91B-4EFC-9F59-D2F9210C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2068688-720F-4A25-9356-0C164B2CE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685516"/>
              </p:ext>
            </p:extLst>
          </p:nvPr>
        </p:nvGraphicFramePr>
        <p:xfrm>
          <a:off x="1524000" y="3645000"/>
          <a:ext cx="6096000" cy="2435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2939163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353766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6520599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028516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7901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Feature Vector Size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85112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0.8958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0.8364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0.8650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0.8603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0501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0.9156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0.7826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0.8439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0.8306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5302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2048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0.8974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0.7823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0.8416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0.8331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1881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4096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0.9104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0.8004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0.8517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0.8415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90948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333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0840-A8A7-45B7-9291-84B0553B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B055-D505-4B1F-AC42-18C2A5FF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Using the proposed model presented in figure [8], it is observed that the model with 1024 feature vector size performed well. The model consist of only one batch normalization layer.</a:t>
            </a:r>
          </a:p>
          <a:p>
            <a:pPr marL="118745" indent="0">
              <a:buNone/>
            </a:pPr>
            <a:endParaRPr lang="en-US" dirty="0"/>
          </a:p>
          <a:p>
            <a:pPr marL="118745" indent="0" algn="ctr">
              <a:buNone/>
            </a:pPr>
            <a:r>
              <a:rPr lang="en-US" sz="1800" i="1" dirty="0"/>
              <a:t>Table 8: </a:t>
            </a:r>
            <a:r>
              <a:rPr lang="en-US" dirty="0"/>
              <a:t> </a:t>
            </a:r>
            <a:r>
              <a:rPr lang="en-US" sz="1800" i="1" dirty="0"/>
              <a:t>Performance of the proposed model with one batch normalization layer and varying feature vector size</a:t>
            </a:r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252DD-CECF-4467-AD42-B8F227DE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A66E8FC-B70D-4C92-B2B2-491B6A93C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99351"/>
              </p:ext>
            </p:extLst>
          </p:nvPr>
        </p:nvGraphicFramePr>
        <p:xfrm>
          <a:off x="1524000" y="3375406"/>
          <a:ext cx="6096000" cy="2435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8291519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8460544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9830183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925187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77907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Feature Vector Size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80400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0.8982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0.7950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0.8434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0.8333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1488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0.908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0.8396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0.8724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0.8673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2886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2048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0.9416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0.7985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0.8641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0.852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79017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4096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.0.9068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0.7860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0.8421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21445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981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BF55-C048-48A7-BD34-3875BC0D8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8F1B-BAF1-4B31-BE8F-153F95EB9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After adding two more batch normalization layers at the beginning and at the last, it is observed that the model with feature vector size 4096 performed better than others.</a:t>
            </a:r>
          </a:p>
          <a:p>
            <a:endParaRPr lang="en-US" dirty="0"/>
          </a:p>
          <a:p>
            <a:pPr marL="118745" indent="0" algn="ctr">
              <a:buNone/>
            </a:pPr>
            <a:r>
              <a:rPr lang="en-US" sz="1800" i="1" dirty="0"/>
              <a:t>Table 9:  Performance of the proposed model with three batch normalization layer and varying feature vector size</a:t>
            </a:r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8BB00-92B1-42B2-A61E-BECC5E10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964E1F3-6BAC-4057-B7C3-C24C76AB1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89063"/>
              </p:ext>
            </p:extLst>
          </p:nvPr>
        </p:nvGraphicFramePr>
        <p:xfrm>
          <a:off x="1524000" y="3321000"/>
          <a:ext cx="6096000" cy="2435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5563309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144466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4999234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4087882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45517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Feature Vector Size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29227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0.9204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0.7924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0.8516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0.8396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4576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0.9324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0.8067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0.8650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0.8545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6555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2048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0.922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0.8668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0.8583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9583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4096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0.9288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0.8215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0.8717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0.8635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24400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12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6317-45C2-46B0-A414-BE78F260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91E6B-2273-4865-9C31-BE502579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model with one batch normalization layer and 1024 feature vector size performs well in three evaluation metrics.</a:t>
            </a:r>
          </a:p>
          <a:p>
            <a:pPr marL="118745" indent="0">
              <a:buNone/>
            </a:pPr>
            <a:endParaRPr lang="en-US" dirty="0"/>
          </a:p>
          <a:p>
            <a:pPr marL="118745" indent="0" algn="ctr">
              <a:buNone/>
            </a:pPr>
            <a:r>
              <a:rPr lang="en-US" sz="1800" i="1" dirty="0"/>
              <a:t>Table 4: Comparing best models with different number of batch normalization layers</a:t>
            </a:r>
          </a:p>
          <a:p>
            <a:pPr marL="118745" indent="0" algn="ctr">
              <a:buNone/>
            </a:pPr>
            <a:endParaRPr lang="en-US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376AE-D852-47C5-BCE9-CDB4E985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7F62A6-C0EC-4806-876A-161D76819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169157"/>
              </p:ext>
            </p:extLst>
          </p:nvPr>
        </p:nvGraphicFramePr>
        <p:xfrm>
          <a:off x="360000" y="2673000"/>
          <a:ext cx="8424000" cy="2879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3592">
                  <a:extLst>
                    <a:ext uri="{9D8B030D-6E8A-4147-A177-3AD203B41FA5}">
                      <a16:colId xmlns:a16="http://schemas.microsoft.com/office/drawing/2014/main" val="2033774345"/>
                    </a:ext>
                  </a:extLst>
                </a:gridCol>
                <a:gridCol w="1508094">
                  <a:extLst>
                    <a:ext uri="{9D8B030D-6E8A-4147-A177-3AD203B41FA5}">
                      <a16:colId xmlns:a16="http://schemas.microsoft.com/office/drawing/2014/main" val="458895708"/>
                    </a:ext>
                  </a:extLst>
                </a:gridCol>
                <a:gridCol w="1782292">
                  <a:extLst>
                    <a:ext uri="{9D8B030D-6E8A-4147-A177-3AD203B41FA5}">
                      <a16:colId xmlns:a16="http://schemas.microsoft.com/office/drawing/2014/main" val="4264307812"/>
                    </a:ext>
                  </a:extLst>
                </a:gridCol>
                <a:gridCol w="1370994">
                  <a:extLst>
                    <a:ext uri="{9D8B030D-6E8A-4147-A177-3AD203B41FA5}">
                      <a16:colId xmlns:a16="http://schemas.microsoft.com/office/drawing/2014/main" val="1535620675"/>
                    </a:ext>
                  </a:extLst>
                </a:gridCol>
                <a:gridCol w="1569028">
                  <a:extLst>
                    <a:ext uri="{9D8B030D-6E8A-4147-A177-3AD203B41FA5}">
                      <a16:colId xmlns:a16="http://schemas.microsoft.com/office/drawing/2014/main" val="2583241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Model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60105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512-NO-Batch Normalization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0.8958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0.8364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0.8650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0.8603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15553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1024-One-Batch Normalization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0.908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0.8396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0.8724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0.8673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137827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4096-Three-Batch Normalization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0.9288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0.8215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0.8717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0.8635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75233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430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ED04-4A85-4788-A78D-97384CE4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519-B35B-4A0D-A6B6-AF30731F6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802"/>
            <a:ext cx="9144000" cy="579119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model with one batch normalization layer and 1024 feature vector size performs well in three evaluation metrics.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A8F11-5BB8-461E-A650-B4FE131D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A857D2-AEDC-4A29-AB13-8179856B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0" y="1963650"/>
            <a:ext cx="7020000" cy="4217096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25589C36-1514-492A-AF47-2D2B11FA6E4F}"/>
              </a:ext>
            </a:extLst>
          </p:cNvPr>
          <p:cNvSpPr txBox="1"/>
          <p:nvPr/>
        </p:nvSpPr>
        <p:spPr>
          <a:xfrm>
            <a:off x="711000" y="6292333"/>
            <a:ext cx="772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Figure 13: Comparison between models with different batch normalization layers</a:t>
            </a:r>
          </a:p>
        </p:txBody>
      </p:sp>
    </p:spTree>
    <p:extLst>
      <p:ext uri="{BB962C8B-B14F-4D97-AF65-F5344CB8AC3E}">
        <p14:creationId xmlns:p14="http://schemas.microsoft.com/office/powerpoint/2010/main" val="285795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Related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57912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Munjal et al. [1] modified the OIM [2] model by adding:</a:t>
            </a:r>
            <a:endParaRPr lang="en-US" dirty="0"/>
          </a:p>
          <a:p>
            <a:pPr marL="914400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2000" dirty="0">
                <a:sym typeface="+mn-ea"/>
              </a:rPr>
              <a:t>A query-guided Siamese squeeze and excitation network</a:t>
            </a:r>
            <a:endParaRPr lang="en-US" sz="2000" dirty="0"/>
          </a:p>
          <a:p>
            <a:pPr marL="914400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2000" dirty="0">
                <a:sym typeface="+mn-ea"/>
              </a:rPr>
              <a:t>A query-guided region proposal network</a:t>
            </a:r>
            <a:endParaRPr lang="en-US" sz="2000" dirty="0"/>
          </a:p>
          <a:p>
            <a:pPr marL="914400" lvl="1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2000" dirty="0">
                <a:sym typeface="+mn-ea"/>
              </a:rPr>
              <a:t>A query-guided similarity sub-network and set a new standard of performance in this field.</a:t>
            </a:r>
          </a:p>
          <a:p>
            <a:pPr marL="457200" lvl="1" indent="0">
              <a:buClr>
                <a:srgbClr val="000000"/>
              </a:buClr>
              <a:buNone/>
            </a:pPr>
            <a:endParaRPr lang="en-US" sz="2000" dirty="0">
              <a:sym typeface="+mn-ea"/>
            </a:endParaRPr>
          </a:p>
          <a:p>
            <a:pPr>
              <a:buClr>
                <a:srgbClr val="000000"/>
              </a:buClr>
            </a:pPr>
            <a:r>
              <a:rPr lang="en-US" dirty="0">
                <a:sym typeface="+mn-ea"/>
              </a:rPr>
              <a:t>However, this method requires an ample amount of gallery images and tends to fail in case of low quality images.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ED04-4A85-4788-A78D-97384CE4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519-B35B-4A0D-A6B6-AF30731F6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802"/>
            <a:ext cx="9144000" cy="579119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proposed model with 1024 feature vector size has achieved a very good recall score with decent precision, f1 score, and accuracy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A8F11-5BB8-461E-A650-B4FE131D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25589C36-1514-492A-AF47-2D2B11FA6E4F}"/>
              </a:ext>
            </a:extLst>
          </p:cNvPr>
          <p:cNvSpPr txBox="1"/>
          <p:nvPr/>
        </p:nvSpPr>
        <p:spPr>
          <a:xfrm>
            <a:off x="1399499" y="6292333"/>
            <a:ext cx="63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Figure 13: Performance of proposed model on subset test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712AF-94C0-4007-A1BC-A6BFD194C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11" y="2234439"/>
            <a:ext cx="6425177" cy="38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23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0EB9-7D43-4440-A86D-76E91361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ADCF3-5E6C-4C56-9681-0C1E9FB43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 marL="118745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EAE6B-B336-44F2-B699-5C5CCB3A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B8878-79C1-4867-A875-38F70940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00" y="1685940"/>
            <a:ext cx="6563000" cy="4375333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F97ECBE1-A2E7-44EF-896A-7D982805C167}"/>
              </a:ext>
            </a:extLst>
          </p:cNvPr>
          <p:cNvSpPr txBox="1"/>
          <p:nvPr/>
        </p:nvSpPr>
        <p:spPr>
          <a:xfrm>
            <a:off x="1350990" y="6305787"/>
            <a:ext cx="644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14: Epoch vs F1 score curve of training for proposed model</a:t>
            </a:r>
          </a:p>
        </p:txBody>
      </p:sp>
    </p:spTree>
    <p:extLst>
      <p:ext uri="{BB962C8B-B14F-4D97-AF65-F5344CB8AC3E}">
        <p14:creationId xmlns:p14="http://schemas.microsoft.com/office/powerpoint/2010/main" val="1351039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C72A-2CB5-491A-8C0F-FDA69F96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7DC07-BAE3-4B3F-ABBF-2D7F3E7A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582A92-6D99-4DB2-ACC8-97630E34D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Using the pre-trained VGG16 model with different feature vector size, it is observed that feature vector of length 2048 performs better.</a:t>
            </a:r>
          </a:p>
          <a:p>
            <a:pPr marL="118745" indent="0">
              <a:buNone/>
            </a:pPr>
            <a:endParaRPr lang="en-US" dirty="0"/>
          </a:p>
          <a:p>
            <a:pPr marL="118745" indent="0">
              <a:buNone/>
            </a:pPr>
            <a:endParaRPr lang="en-US" sz="1800" i="1" dirty="0"/>
          </a:p>
          <a:p>
            <a:endParaRPr lang="en-US" dirty="0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D975C6D2-83B6-46F7-A6FB-398D61CF63A8}"/>
              </a:ext>
            </a:extLst>
          </p:cNvPr>
          <p:cNvSpPr txBox="1"/>
          <p:nvPr/>
        </p:nvSpPr>
        <p:spPr>
          <a:xfrm>
            <a:off x="683999" y="6153837"/>
            <a:ext cx="777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Figure 16: Comparison of pre-trained VGG16 models with different feature vector size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EB121D-D91E-4DF3-9E52-BC177279AC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15" y="2372340"/>
            <a:ext cx="6425177" cy="38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544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0160-4F92-4311-ADBE-FEE7821A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F54D7-BAD7-4B32-9846-3DA826573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Analyzing the performance of different pre-trained models, it can be concluded that VGG16 model outperforms all the other models.</a:t>
            </a:r>
          </a:p>
          <a:p>
            <a:endParaRPr lang="en-US" dirty="0"/>
          </a:p>
          <a:p>
            <a:pPr marL="118745" indent="0" algn="ctr">
              <a:buNone/>
            </a:pPr>
            <a:r>
              <a:rPr lang="en-US" sz="1800" i="1" dirty="0"/>
              <a:t>Table 4: Performance of pre-trained models with 2048 feature vector size</a:t>
            </a:r>
          </a:p>
          <a:p>
            <a:pPr marL="118745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E344F-91EF-45C7-B7A6-51B2A8C0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9CF1F28-A1A1-4256-A8A6-72841FE9D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913260"/>
              </p:ext>
            </p:extLst>
          </p:nvPr>
        </p:nvGraphicFramePr>
        <p:xfrm>
          <a:off x="360000" y="2673000"/>
          <a:ext cx="8316001" cy="36225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0982">
                  <a:extLst>
                    <a:ext uri="{9D8B030D-6E8A-4147-A177-3AD203B41FA5}">
                      <a16:colId xmlns:a16="http://schemas.microsoft.com/office/drawing/2014/main" val="3578041584"/>
                    </a:ext>
                  </a:extLst>
                </a:gridCol>
                <a:gridCol w="1453988">
                  <a:extLst>
                    <a:ext uri="{9D8B030D-6E8A-4147-A177-3AD203B41FA5}">
                      <a16:colId xmlns:a16="http://schemas.microsoft.com/office/drawing/2014/main" val="275906694"/>
                    </a:ext>
                  </a:extLst>
                </a:gridCol>
                <a:gridCol w="1575155">
                  <a:extLst>
                    <a:ext uri="{9D8B030D-6E8A-4147-A177-3AD203B41FA5}">
                      <a16:colId xmlns:a16="http://schemas.microsoft.com/office/drawing/2014/main" val="1829713077"/>
                    </a:ext>
                  </a:extLst>
                </a:gridCol>
                <a:gridCol w="1575155">
                  <a:extLst>
                    <a:ext uri="{9D8B030D-6E8A-4147-A177-3AD203B41FA5}">
                      <a16:colId xmlns:a16="http://schemas.microsoft.com/office/drawing/2014/main" val="114549362"/>
                    </a:ext>
                  </a:extLst>
                </a:gridCol>
                <a:gridCol w="1530721">
                  <a:extLst>
                    <a:ext uri="{9D8B030D-6E8A-4147-A177-3AD203B41FA5}">
                      <a16:colId xmlns:a16="http://schemas.microsoft.com/office/drawing/2014/main" val="413241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Model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036609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VGG16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0.8804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0.7803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0.8274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0.8163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8537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VGG19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0.8478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0.6537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0.7382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0.6994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0642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ResNet50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0.7484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0.7056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0.7264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0.7181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5024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MobileNetV1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0.858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0.7658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0.8092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0.7879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8852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MobileNetV3Small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0.8444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0.7025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0.7669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0.7434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8492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MobileNetV3Large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0.8104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0.6967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0.7492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0.7288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8809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NASNetMobile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0.8594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0.7011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0.7722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0.7465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95375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163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F523-084E-4E3D-BE9F-0A0EF07BE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EDA89-1606-4DD5-90FC-2134A734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Modified model performed better in accuracy, f1 score and precision.</a:t>
            </a:r>
          </a:p>
          <a:p>
            <a:pPr>
              <a:buClr>
                <a:schemeClr val="tx1"/>
              </a:buClr>
            </a:pPr>
            <a:r>
              <a:rPr lang="en-US" dirty="0"/>
              <a:t>But the proposed model gets the maximum recall score. </a:t>
            </a: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r>
              <a:rPr lang="en-US" sz="1800" i="1" dirty="0"/>
              <a:t>Table 5: Comparison among the best models</a:t>
            </a:r>
          </a:p>
          <a:p>
            <a:pPr marL="118745" indent="0" algn="ctr">
              <a:buNone/>
            </a:pPr>
            <a:endParaRPr lang="en-US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C06B3-256E-4646-9052-9745BE40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81D1EF-6B61-4A02-BA4E-0DDDF1D60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365915"/>
              </p:ext>
            </p:extLst>
          </p:nvPr>
        </p:nvGraphicFramePr>
        <p:xfrm>
          <a:off x="360000" y="3474929"/>
          <a:ext cx="8423999" cy="1695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5714">
                  <a:extLst>
                    <a:ext uri="{9D8B030D-6E8A-4147-A177-3AD203B41FA5}">
                      <a16:colId xmlns:a16="http://schemas.microsoft.com/office/drawing/2014/main" val="2686079544"/>
                    </a:ext>
                  </a:extLst>
                </a:gridCol>
                <a:gridCol w="1604571">
                  <a:extLst>
                    <a:ext uri="{9D8B030D-6E8A-4147-A177-3AD203B41FA5}">
                      <a16:colId xmlns:a16="http://schemas.microsoft.com/office/drawing/2014/main" val="186608683"/>
                    </a:ext>
                  </a:extLst>
                </a:gridCol>
                <a:gridCol w="1604571">
                  <a:extLst>
                    <a:ext uri="{9D8B030D-6E8A-4147-A177-3AD203B41FA5}">
                      <a16:colId xmlns:a16="http://schemas.microsoft.com/office/drawing/2014/main" val="2528783052"/>
                    </a:ext>
                  </a:extLst>
                </a:gridCol>
                <a:gridCol w="1738286">
                  <a:extLst>
                    <a:ext uri="{9D8B030D-6E8A-4147-A177-3AD203B41FA5}">
                      <a16:colId xmlns:a16="http://schemas.microsoft.com/office/drawing/2014/main" val="3322253721"/>
                    </a:ext>
                  </a:extLst>
                </a:gridCol>
                <a:gridCol w="1470857">
                  <a:extLst>
                    <a:ext uri="{9D8B030D-6E8A-4147-A177-3AD203B41FA5}">
                      <a16:colId xmlns:a16="http://schemas.microsoft.com/office/drawing/2014/main" val="621708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Model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460466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Pre-trained Best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0.8804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0.7803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0.8274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0.8163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4214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Modified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0.8898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0.8599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0.8746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0.8724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9787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Proposed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0.908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0.8396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0.8673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047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166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0177-11B4-463B-9B8D-CBE06627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876A5-7B49-4DB1-A929-5210352EB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46957"/>
          </a:xfrm>
        </p:spPr>
        <p:txBody>
          <a:bodyPr/>
          <a:lstStyle/>
          <a:p>
            <a:pPr marL="118745" indent="0">
              <a:buNone/>
            </a:pPr>
            <a:endParaRPr lang="en-US" sz="900" dirty="0"/>
          </a:p>
          <a:p>
            <a:pPr marL="118745" indent="0" algn="ctr">
              <a:buNone/>
            </a:pPr>
            <a:r>
              <a:rPr lang="en-US" sz="1800" i="1" dirty="0"/>
              <a:t>Table 6: Complexity comparison between modified and proposed models</a:t>
            </a:r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800" i="1" dirty="0"/>
          </a:p>
          <a:p>
            <a:pPr marL="118745" indent="0" algn="ctr">
              <a:buNone/>
            </a:pPr>
            <a:r>
              <a:rPr lang="en-US" sz="1800" i="1" dirty="0"/>
              <a:t>Table 7: Comparison between proposed and modified models in terms of speed</a:t>
            </a:r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C686-6014-4E22-890B-AC7AFC6F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A59B074-8C37-49A2-BD26-FAC73EB5A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88974"/>
              </p:ext>
            </p:extLst>
          </p:nvPr>
        </p:nvGraphicFramePr>
        <p:xfrm>
          <a:off x="1008000" y="1701000"/>
          <a:ext cx="7196397" cy="2435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8799">
                  <a:extLst>
                    <a:ext uri="{9D8B030D-6E8A-4147-A177-3AD203B41FA5}">
                      <a16:colId xmlns:a16="http://schemas.microsoft.com/office/drawing/2014/main" val="1566757575"/>
                    </a:ext>
                  </a:extLst>
                </a:gridCol>
                <a:gridCol w="2398799">
                  <a:extLst>
                    <a:ext uri="{9D8B030D-6E8A-4147-A177-3AD203B41FA5}">
                      <a16:colId xmlns:a16="http://schemas.microsoft.com/office/drawing/2014/main" val="4000837082"/>
                    </a:ext>
                  </a:extLst>
                </a:gridCol>
                <a:gridCol w="2398799">
                  <a:extLst>
                    <a:ext uri="{9D8B030D-6E8A-4147-A177-3AD203B41FA5}">
                      <a16:colId xmlns:a16="http://schemas.microsoft.com/office/drawing/2014/main" val="906456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Feature Vector Size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Parameters in Modified Architecture (millions)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Parameters in Proposed Architecture (millions)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758856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5.9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4.1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22522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10.6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7.4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60222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2048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20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13.9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61711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4096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38.9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27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5043619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08B93A-2BDA-4F72-B4DF-A329D8CC1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35629"/>
              </p:ext>
            </p:extLst>
          </p:nvPr>
        </p:nvGraphicFramePr>
        <p:xfrm>
          <a:off x="1008000" y="4827607"/>
          <a:ext cx="7196397" cy="15872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8799">
                  <a:extLst>
                    <a:ext uri="{9D8B030D-6E8A-4147-A177-3AD203B41FA5}">
                      <a16:colId xmlns:a16="http://schemas.microsoft.com/office/drawing/2014/main" val="2026798798"/>
                    </a:ext>
                  </a:extLst>
                </a:gridCol>
                <a:gridCol w="2398799">
                  <a:extLst>
                    <a:ext uri="{9D8B030D-6E8A-4147-A177-3AD203B41FA5}">
                      <a16:colId xmlns:a16="http://schemas.microsoft.com/office/drawing/2014/main" val="3347491660"/>
                    </a:ext>
                  </a:extLst>
                </a:gridCol>
                <a:gridCol w="2398799">
                  <a:extLst>
                    <a:ext uri="{9D8B030D-6E8A-4147-A177-3AD203B41FA5}">
                      <a16:colId xmlns:a16="http://schemas.microsoft.com/office/drawing/2014/main" val="2926525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Model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Average train time per epoch (</a:t>
                      </a:r>
                      <a:r>
                        <a:rPr lang="en-US" sz="1800" b="1" dirty="0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ms</a:t>
                      </a: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Average evaluation time per image (</a:t>
                      </a:r>
                      <a:r>
                        <a:rPr lang="en-US" sz="1800" b="1" dirty="0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ms</a:t>
                      </a: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319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Modified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310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9.4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2663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Proposed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0.04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5976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068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7743-C2AD-4A73-940F-4C5A3C62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27CB-C0B3-4150-8396-3B20855EC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In terms of speed, the proposed model performs more that 200 times faster than the modified best model. </a:t>
            </a:r>
          </a:p>
          <a:p>
            <a:pPr marL="118745" indent="0">
              <a:buNone/>
            </a:pPr>
            <a:endParaRPr lang="en-US" dirty="0"/>
          </a:p>
          <a:p>
            <a:pPr marL="118745" indent="0" algn="ctr">
              <a:buNone/>
            </a:pPr>
            <a:r>
              <a:rPr lang="en-US" sz="1800" i="1" dirty="0"/>
              <a:t>Table 8: Comparison between proposed and modified models in terms of speed</a:t>
            </a:r>
          </a:p>
          <a:p>
            <a:pPr marL="118745" indent="0" algn="ctr">
              <a:buNone/>
            </a:pPr>
            <a:endParaRPr lang="en-US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B237F-7E94-4ED3-A8F5-27941A3C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235DACF-4B6A-459A-B932-F8B673EBF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946685"/>
              </p:ext>
            </p:extLst>
          </p:nvPr>
        </p:nvGraphicFramePr>
        <p:xfrm>
          <a:off x="1524000" y="2673000"/>
          <a:ext cx="6096000" cy="15872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96969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16851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28317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Model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Average train time per epoch (</a:t>
                      </a:r>
                      <a:r>
                        <a:rPr lang="en-US" sz="1800" b="1" dirty="0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ms</a:t>
                      </a: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Average evaluation time per epoch (ms)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4883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1024-Modified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310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9.4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97966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1024-One-BN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0.04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84963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82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4C87-CB0B-47B4-9802-AE9D18E4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2AF61-C683-4969-97D6-30E8614F7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r>
              <a:rPr lang="en-US" dirty="0"/>
              <a:t>Previously, all the models were tested on subset dataset.</a:t>
            </a:r>
          </a:p>
          <a:p>
            <a:r>
              <a:rPr lang="en-US" dirty="0"/>
              <a:t>Now, the models are tested on Real test dataset.</a:t>
            </a:r>
          </a:p>
          <a:p>
            <a:endParaRPr lang="en-US" sz="900" dirty="0"/>
          </a:p>
          <a:p>
            <a:pPr marL="118745" indent="0" algn="ctr">
              <a:buNone/>
            </a:pPr>
            <a:r>
              <a:rPr lang="en-US" sz="1800" i="1" dirty="0"/>
              <a:t>Table 8: Performance of models on Large category of Real test data</a:t>
            </a:r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endParaRPr lang="en-US" sz="1100" i="1" dirty="0"/>
          </a:p>
          <a:p>
            <a:pPr marL="118745" indent="0" algn="ctr">
              <a:buNone/>
            </a:pPr>
            <a:r>
              <a:rPr lang="en-US" sz="1800" i="1" dirty="0"/>
              <a:t>Table 9: Performance of models on Small category of Real test data</a:t>
            </a:r>
          </a:p>
          <a:p>
            <a:pPr marL="118745" indent="0" algn="ctr">
              <a:buNone/>
            </a:pPr>
            <a:endParaRPr lang="en-US" sz="1800" i="1" dirty="0"/>
          </a:p>
          <a:p>
            <a:pPr marL="118745" indent="0" algn="ctr">
              <a:buNone/>
            </a:pPr>
            <a:r>
              <a:rPr lang="en-US" sz="1800" i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0D1BD-E33C-428A-86F1-11B93F1C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1BB136-6592-4E39-8506-1335E0218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337234"/>
              </p:ext>
            </p:extLst>
          </p:nvPr>
        </p:nvGraphicFramePr>
        <p:xfrm>
          <a:off x="1524000" y="2349000"/>
          <a:ext cx="6096000" cy="1695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8000">
                  <a:extLst>
                    <a:ext uri="{9D8B030D-6E8A-4147-A177-3AD203B41FA5}">
                      <a16:colId xmlns:a16="http://schemas.microsoft.com/office/drawing/2014/main" val="213784746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4790602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82913515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135256377"/>
                    </a:ext>
                  </a:extLst>
                </a:gridCol>
                <a:gridCol w="996000">
                  <a:extLst>
                    <a:ext uri="{9D8B030D-6E8A-4147-A177-3AD203B41FA5}">
                      <a16:colId xmlns:a16="http://schemas.microsoft.com/office/drawing/2014/main" val="1414997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Model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74345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Pre-trained Best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0.7319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0.6454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0.6869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0.6649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63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Modified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0.8763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0.5483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0.6746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0.5773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97457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Proposed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0.7938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0.6062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0.6874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0.6393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168562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247438-A496-4BF6-A9D3-D006D569C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03716"/>
              </p:ext>
            </p:extLst>
          </p:nvPr>
        </p:nvGraphicFramePr>
        <p:xfrm>
          <a:off x="1524000" y="4732579"/>
          <a:ext cx="6096000" cy="1695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8000">
                  <a:extLst>
                    <a:ext uri="{9D8B030D-6E8A-4147-A177-3AD203B41FA5}">
                      <a16:colId xmlns:a16="http://schemas.microsoft.com/office/drawing/2014/main" val="213784746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4790602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82913515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135256377"/>
                    </a:ext>
                  </a:extLst>
                </a:gridCol>
                <a:gridCol w="996000">
                  <a:extLst>
                    <a:ext uri="{9D8B030D-6E8A-4147-A177-3AD203B41FA5}">
                      <a16:colId xmlns:a16="http://schemas.microsoft.com/office/drawing/2014/main" val="1414997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Model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74345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Pre-trained Best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0.5979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0.5087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0.5497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0.5103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63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Modified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0.6185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0.5454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0.5797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0.5515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97457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Proposed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0.8144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0.4876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0.4793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1685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842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4C87-CB0B-47B4-9802-AE9D18E4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2AF61-C683-4969-97D6-30E8614F7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r>
              <a:rPr lang="en-US" dirty="0"/>
              <a:t>Previously, all the models were tested on subset dataset.</a:t>
            </a:r>
          </a:p>
          <a:p>
            <a:r>
              <a:rPr lang="en-US" dirty="0"/>
              <a:t>Now, the models are tested on Real test dataset.</a:t>
            </a:r>
          </a:p>
          <a:p>
            <a:endParaRPr lang="en-US" sz="900" dirty="0"/>
          </a:p>
          <a:p>
            <a:pPr marL="118745" indent="0" algn="ctr">
              <a:buNone/>
            </a:pPr>
            <a:r>
              <a:rPr lang="en-US" sz="1800" i="1" dirty="0"/>
              <a:t>Table 15: Performance of models on Large category of Real test data</a:t>
            </a:r>
          </a:p>
          <a:p>
            <a:pPr marL="118745" indent="0" algn="ctr">
              <a:buNone/>
            </a:pPr>
            <a:r>
              <a:rPr lang="en-US" sz="1800" i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0D1BD-E33C-428A-86F1-11B93F1C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42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1BB136-6592-4E39-8506-1335E0218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22265"/>
              </p:ext>
            </p:extLst>
          </p:nvPr>
        </p:nvGraphicFramePr>
        <p:xfrm>
          <a:off x="1524000" y="2417925"/>
          <a:ext cx="6096000" cy="4239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8000">
                  <a:extLst>
                    <a:ext uri="{9D8B030D-6E8A-4147-A177-3AD203B41FA5}">
                      <a16:colId xmlns:a16="http://schemas.microsoft.com/office/drawing/2014/main" val="2137847469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47906022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82913515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135256377"/>
                    </a:ext>
                  </a:extLst>
                </a:gridCol>
                <a:gridCol w="996000">
                  <a:extLst>
                    <a:ext uri="{9D8B030D-6E8A-4147-A177-3AD203B41FA5}">
                      <a16:colId xmlns:a16="http://schemas.microsoft.com/office/drawing/2014/main" val="1414997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Model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74345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VGG16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0.7319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0.6454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0.6869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0.6649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631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VGG19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0.7423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0.6421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0.6792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0.6794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00496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ResNet50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0.5773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54292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MobileNetV1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0.7423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0.5902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0.6575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0.6135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832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MobileNetV3Small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0.7938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0.6209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0.6968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0.6546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22924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MobileNetV3Large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0.8350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0.5548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0.6667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0.5824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4152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NASNetMobile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0.8763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0.5414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0.6692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0.5670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8991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1024-Modified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0.8763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0.5483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0.6746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0.5773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97457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1024-One-BN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0.7938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0.6062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0.6874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0.6393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1685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934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1D51-181F-46F9-AE18-18BC8A92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A99E2-22F3-42B1-83FD-4C751C162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 marL="118745" indent="0">
              <a:buNone/>
            </a:pPr>
            <a:endParaRPr lang="en-US" dirty="0"/>
          </a:p>
          <a:p>
            <a:pPr marL="118745" indent="0" algn="ctr">
              <a:buNone/>
            </a:pPr>
            <a:r>
              <a:rPr lang="en-US" sz="1800" i="1" dirty="0"/>
              <a:t>Table 16: Performance of models </a:t>
            </a:r>
            <a:r>
              <a:rPr lang="en-US" sz="1800" i="1"/>
              <a:t>on Small </a:t>
            </a:r>
            <a:r>
              <a:rPr lang="en-US" sz="1800" i="1" dirty="0"/>
              <a:t>category of Real test data</a:t>
            </a:r>
          </a:p>
          <a:p>
            <a:pPr marL="118745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73F61-893E-4848-B3C1-11BD9B46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FFA922-BF4C-4AD9-85D2-330E02AE1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56506"/>
              </p:ext>
            </p:extLst>
          </p:nvPr>
        </p:nvGraphicFramePr>
        <p:xfrm>
          <a:off x="1524000" y="1917000"/>
          <a:ext cx="6096000" cy="4239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6000">
                  <a:extLst>
                    <a:ext uri="{9D8B030D-6E8A-4147-A177-3AD203B41FA5}">
                      <a16:colId xmlns:a16="http://schemas.microsoft.com/office/drawing/2014/main" val="51592260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65982916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10318838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429977889"/>
                    </a:ext>
                  </a:extLst>
                </a:gridCol>
                <a:gridCol w="996000">
                  <a:extLst>
                    <a:ext uri="{9D8B030D-6E8A-4147-A177-3AD203B41FA5}">
                      <a16:colId xmlns:a16="http://schemas.microsoft.com/office/drawing/2014/main" val="1179397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Model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63944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VGG16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0.5979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0.5087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0.5497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0.5103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458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VGG19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0.8649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0.4907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0.6315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0.4948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3986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ResNet50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0.5567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0.5192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0.5373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0.5206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2490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MobileNetV1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0.9072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0.5301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0.6692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0.5515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6548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MobileNetV3Small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0.6082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0.5619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0.5841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0.5670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0395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MobileNetV3Large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0.8453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0.5222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0.6456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0.5360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31452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NASNetMobile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0.5154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0.5952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0.5524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0.5824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5070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1024-Modified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0.6185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0.5454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0.5797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0.5515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86786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1024-One-BN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0.8144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0.4876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0.4793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3756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07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ym typeface="+mn-ea"/>
              </a:rPr>
              <a:t>QSSE</a:t>
            </a:r>
          </a:p>
        </p:txBody>
      </p:sp>
      <p:pic>
        <p:nvPicPr>
          <p:cNvPr id="5" name="Content Placeholder 4" descr="Munjal QSS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205" y="2057400"/>
            <a:ext cx="6403340" cy="40665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56080" y="6236970"/>
            <a:ext cx="5852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Figure: Query guided siamese sqeeze and exictation network 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1D51-181F-46F9-AE18-18BC8A92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A99E2-22F3-42B1-83FD-4C751C162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 marL="118745" indent="0">
              <a:buNone/>
            </a:pPr>
            <a:endParaRPr lang="en-US" dirty="0"/>
          </a:p>
          <a:p>
            <a:pPr marL="118745" indent="0" algn="ctr">
              <a:buNone/>
            </a:pPr>
            <a:r>
              <a:rPr lang="en-US" sz="1800" i="1" dirty="0"/>
              <a:t>Table 16: Performance of models </a:t>
            </a:r>
            <a:r>
              <a:rPr lang="en-US" sz="1800" i="1"/>
              <a:t>on Small </a:t>
            </a:r>
            <a:r>
              <a:rPr lang="en-US" sz="1800" i="1" dirty="0"/>
              <a:t>category of Real test data</a:t>
            </a:r>
          </a:p>
          <a:p>
            <a:pPr marL="118745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73F61-893E-4848-B3C1-11BD9B46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FFA922-BF4C-4AD9-85D2-330E02AE1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852035"/>
              </p:ext>
            </p:extLst>
          </p:nvPr>
        </p:nvGraphicFramePr>
        <p:xfrm>
          <a:off x="1524000" y="1917000"/>
          <a:ext cx="6096000" cy="1695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6000">
                  <a:extLst>
                    <a:ext uri="{9D8B030D-6E8A-4147-A177-3AD203B41FA5}">
                      <a16:colId xmlns:a16="http://schemas.microsoft.com/office/drawing/2014/main" val="51592260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65982916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10318838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429977889"/>
                    </a:ext>
                  </a:extLst>
                </a:gridCol>
                <a:gridCol w="996000">
                  <a:extLst>
                    <a:ext uri="{9D8B030D-6E8A-4147-A177-3AD203B41FA5}">
                      <a16:colId xmlns:a16="http://schemas.microsoft.com/office/drawing/2014/main" val="1179397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Model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F1 Score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Accuracy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63944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VGG16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0.5979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0.5087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0.5497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0.5103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458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1024-Modified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0.6185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0.5454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0.5797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0.5515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86786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1024-One-BN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0.8144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0.4876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0.4793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3756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336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4A11-A45F-423B-A7C2-FC17C4C0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6EC71-0744-4C80-8819-5414BB75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5F9441-78F8-4D1B-8F8C-6961AAD1F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 marL="118745" indent="0">
              <a:buNone/>
            </a:pPr>
            <a:endParaRPr lang="en-US" dirty="0"/>
          </a:p>
          <a:p>
            <a:pPr marL="118745" indent="0">
              <a:buNone/>
            </a:pPr>
            <a:endParaRPr lang="en-US" dirty="0"/>
          </a:p>
          <a:p>
            <a:pPr marL="118745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33ED0-AD31-474C-BA4E-0624BA2C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67" y="2209800"/>
            <a:ext cx="12192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A80B7F-548B-4592-8DAB-1AF44774D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61" y="2209800"/>
            <a:ext cx="1219200" cy="243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D3B797-FDA3-4252-8934-7483CACD9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74" y="2209800"/>
            <a:ext cx="1219200" cy="243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9C90FB-007E-48E3-ACC6-D93D7025E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7" y="2209800"/>
            <a:ext cx="1219200" cy="2438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DF8384-2F0A-4E01-AA92-8977C4F28BCB}"/>
              </a:ext>
            </a:extLst>
          </p:cNvPr>
          <p:cNvSpPr txBox="1"/>
          <p:nvPr/>
        </p:nvSpPr>
        <p:spPr>
          <a:xfrm>
            <a:off x="1296967" y="47563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43D5E-B9C7-441C-AFD1-0607FC7F2BA6}"/>
              </a:ext>
            </a:extLst>
          </p:cNvPr>
          <p:cNvSpPr txBox="1"/>
          <p:nvPr/>
        </p:nvSpPr>
        <p:spPr>
          <a:xfrm>
            <a:off x="3061451" y="4739507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Query 1 (0.98)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04D3F-9C7D-4F9A-9040-E0A95D70E8C9}"/>
              </a:ext>
            </a:extLst>
          </p:cNvPr>
          <p:cNvSpPr txBox="1"/>
          <p:nvPr/>
        </p:nvSpPr>
        <p:spPr>
          <a:xfrm>
            <a:off x="4935174" y="4756338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Query 2 (5e-4)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1A69F-EA19-4CF5-8D4B-AD17022A133C}"/>
              </a:ext>
            </a:extLst>
          </p:cNvPr>
          <p:cNvSpPr txBox="1"/>
          <p:nvPr/>
        </p:nvSpPr>
        <p:spPr>
          <a:xfrm>
            <a:off x="6750022" y="4754401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Query 3 (0.02) </a:t>
            </a: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8723DB39-738D-4848-851C-E2D50C9264C0}"/>
              </a:ext>
            </a:extLst>
          </p:cNvPr>
          <p:cNvSpPr txBox="1"/>
          <p:nvPr/>
        </p:nvSpPr>
        <p:spPr>
          <a:xfrm>
            <a:off x="2089042" y="6292333"/>
            <a:ext cx="569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17: Outputs using modified model on subset dataset</a:t>
            </a:r>
          </a:p>
        </p:txBody>
      </p:sp>
    </p:spTree>
    <p:extLst>
      <p:ext uri="{BB962C8B-B14F-4D97-AF65-F5344CB8AC3E}">
        <p14:creationId xmlns:p14="http://schemas.microsoft.com/office/powerpoint/2010/main" val="2919776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1B6F-4726-4E62-AA7C-F498E2AF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C175-ED1B-4622-ADF0-C802456A5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 marL="118745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AA330-0BB9-49CF-A38F-1D04CCD5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44F5C-DB4C-4D17-9FB4-15DD20862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22" y="1110594"/>
            <a:ext cx="768320" cy="1476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3029D-CE65-4D7A-B8AE-CDAC26CE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52" y="1116984"/>
            <a:ext cx="738252" cy="1476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484C6-73A3-406D-AFAF-6CC06A56C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14" y="1116984"/>
            <a:ext cx="738252" cy="1476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FA6BE2-1EA2-4D6A-97BC-943F9DF01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11" y="1116984"/>
            <a:ext cx="738252" cy="1476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42A6DC-DAA6-40CC-9881-23A86436C70F}"/>
              </a:ext>
            </a:extLst>
          </p:cNvPr>
          <p:cNvSpPr txBox="1"/>
          <p:nvPr/>
        </p:nvSpPr>
        <p:spPr>
          <a:xfrm>
            <a:off x="2003782" y="26005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17076-5149-415A-88ED-03494266335D}"/>
              </a:ext>
            </a:extLst>
          </p:cNvPr>
          <p:cNvSpPr txBox="1"/>
          <p:nvPr/>
        </p:nvSpPr>
        <p:spPr>
          <a:xfrm>
            <a:off x="3128734" y="2606941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Query 1 (0.98)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B07C0-F457-4BA4-9E78-8EA4ADABA0D5}"/>
              </a:ext>
            </a:extLst>
          </p:cNvPr>
          <p:cNvSpPr txBox="1"/>
          <p:nvPr/>
        </p:nvSpPr>
        <p:spPr>
          <a:xfrm>
            <a:off x="4357187" y="2592880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Query 2 (5e-4)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CB46E-D59A-480F-8A9D-EC68FA341674}"/>
              </a:ext>
            </a:extLst>
          </p:cNvPr>
          <p:cNvSpPr txBox="1"/>
          <p:nvPr/>
        </p:nvSpPr>
        <p:spPr>
          <a:xfrm>
            <a:off x="5751987" y="257182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Query 3 (0.002) 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4A308EFA-A734-4E9C-88E8-E11A7CA698E6}"/>
              </a:ext>
            </a:extLst>
          </p:cNvPr>
          <p:cNvSpPr txBox="1"/>
          <p:nvPr/>
        </p:nvSpPr>
        <p:spPr>
          <a:xfrm>
            <a:off x="2003782" y="3240335"/>
            <a:ext cx="594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Figure 15: Outputs using modified model on subset dataset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62E3C2-5EE8-4D61-AFE5-63C52046C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22" y="3902203"/>
            <a:ext cx="768320" cy="14765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FE37078-8145-4A7E-AEA1-AF004B288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52" y="3908593"/>
            <a:ext cx="738252" cy="14765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CED241-E3D3-4A5E-9E52-BFDA761FF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14" y="3908593"/>
            <a:ext cx="738252" cy="14765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A47EA77-6B4B-4DA1-ACA5-1BADCACF8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11" y="3908593"/>
            <a:ext cx="738252" cy="14765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3E9DEA9-FD82-4B8C-91EF-536CEB83F655}"/>
              </a:ext>
            </a:extLst>
          </p:cNvPr>
          <p:cNvSpPr txBox="1"/>
          <p:nvPr/>
        </p:nvSpPr>
        <p:spPr>
          <a:xfrm>
            <a:off x="2003782" y="539215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4299C5-47C8-4D82-8DDE-33E0FF0EB99B}"/>
              </a:ext>
            </a:extLst>
          </p:cNvPr>
          <p:cNvSpPr txBox="1"/>
          <p:nvPr/>
        </p:nvSpPr>
        <p:spPr>
          <a:xfrm>
            <a:off x="3128734" y="5398550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Query 1 (0.99)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A85D88-F9F7-47DD-A7CF-35D0265E163B}"/>
              </a:ext>
            </a:extLst>
          </p:cNvPr>
          <p:cNvSpPr txBox="1"/>
          <p:nvPr/>
        </p:nvSpPr>
        <p:spPr>
          <a:xfrm>
            <a:off x="4357187" y="5384489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Query 2 (1e-5)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78E534-C2BA-4FC0-9DDD-033254BC3A91}"/>
              </a:ext>
            </a:extLst>
          </p:cNvPr>
          <p:cNvSpPr txBox="1"/>
          <p:nvPr/>
        </p:nvSpPr>
        <p:spPr>
          <a:xfrm>
            <a:off x="5751987" y="536343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Query 3 (5e-5) </a:t>
            </a:r>
          </a:p>
        </p:txBody>
      </p:sp>
      <p:sp>
        <p:nvSpPr>
          <p:cNvPr id="41" name="Text Box 5">
            <a:extLst>
              <a:ext uri="{FF2B5EF4-FFF2-40B4-BE49-F238E27FC236}">
                <a16:creationId xmlns:a16="http://schemas.microsoft.com/office/drawing/2014/main" id="{1112305C-DD87-4603-B098-3B67EF53811C}"/>
              </a:ext>
            </a:extLst>
          </p:cNvPr>
          <p:cNvSpPr txBox="1"/>
          <p:nvPr/>
        </p:nvSpPr>
        <p:spPr>
          <a:xfrm>
            <a:off x="2037596" y="6238693"/>
            <a:ext cx="594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Figure 16: Outputs using proposed model on subset dataset</a:t>
            </a:r>
          </a:p>
        </p:txBody>
      </p:sp>
    </p:spTree>
    <p:extLst>
      <p:ext uri="{BB962C8B-B14F-4D97-AF65-F5344CB8AC3E}">
        <p14:creationId xmlns:p14="http://schemas.microsoft.com/office/powerpoint/2010/main" val="626038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2F34-462C-4CB9-9FAF-F9050A40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07279E-A51E-4280-A966-582951731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5" y="1174703"/>
            <a:ext cx="1061095" cy="16038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AD8AC-DDE9-425F-ABFC-110AE7CC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C326C-3B39-4388-9B9C-170DC3D8E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20" y="1174703"/>
            <a:ext cx="830236" cy="1603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3F23E-399F-4CD0-B600-9A4C38D8E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09" y="1174703"/>
            <a:ext cx="830237" cy="1603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D98710-FE3C-4E6F-8B9A-70A8407F1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37" y="1174704"/>
            <a:ext cx="736705" cy="1603867"/>
          </a:xfrm>
          <a:prstGeom prst="rect">
            <a:avLst/>
          </a:prstGeom>
        </p:spPr>
      </p:pic>
      <p:sp>
        <p:nvSpPr>
          <p:cNvPr id="13" name="Text Box 5">
            <a:extLst>
              <a:ext uri="{FF2B5EF4-FFF2-40B4-BE49-F238E27FC236}">
                <a16:creationId xmlns:a16="http://schemas.microsoft.com/office/drawing/2014/main" id="{5471D969-B356-4D7C-9D28-85EFCD933B6C}"/>
              </a:ext>
            </a:extLst>
          </p:cNvPr>
          <p:cNvSpPr txBox="1"/>
          <p:nvPr/>
        </p:nvSpPr>
        <p:spPr>
          <a:xfrm>
            <a:off x="1732781" y="3332529"/>
            <a:ext cx="6337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17: Outputs using modified model on Real test data (Large)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4E9493-C107-424A-A7A1-71AFDFE599F0}"/>
              </a:ext>
            </a:extLst>
          </p:cNvPr>
          <p:cNvSpPr txBox="1"/>
          <p:nvPr/>
        </p:nvSpPr>
        <p:spPr>
          <a:xfrm>
            <a:off x="1924770" y="27732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3993D-8830-419C-A060-E27BCE2FEB97}"/>
              </a:ext>
            </a:extLst>
          </p:cNvPr>
          <p:cNvSpPr txBox="1"/>
          <p:nvPr/>
        </p:nvSpPr>
        <p:spPr>
          <a:xfrm>
            <a:off x="3347311" y="2773230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Query 1 (0.96)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9D8E6-ECD3-4F2F-84FB-8EE72D24CD0D}"/>
              </a:ext>
            </a:extLst>
          </p:cNvPr>
          <p:cNvSpPr txBox="1"/>
          <p:nvPr/>
        </p:nvSpPr>
        <p:spPr>
          <a:xfrm>
            <a:off x="4656217" y="2773229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Query 2 (0.26)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934E6-1496-44DC-AB70-65523551B0AD}"/>
              </a:ext>
            </a:extLst>
          </p:cNvPr>
          <p:cNvSpPr txBox="1"/>
          <p:nvPr/>
        </p:nvSpPr>
        <p:spPr>
          <a:xfrm>
            <a:off x="6094916" y="278266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Query 3 (0.85) 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25F3D0DD-E89F-4C4A-BEF6-A2305FA00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5" y="3881187"/>
            <a:ext cx="1061095" cy="1603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9B9E0-FD83-4BE8-AA24-663AF75CF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20" y="3881187"/>
            <a:ext cx="830236" cy="16038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8A16BE-40A1-4218-9DFA-C115D2726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09" y="3881187"/>
            <a:ext cx="830237" cy="16038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164418-1CD4-4508-A1F0-F55543FB7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37" y="3881188"/>
            <a:ext cx="736705" cy="1603867"/>
          </a:xfrm>
          <a:prstGeom prst="rect">
            <a:avLst/>
          </a:prstGeom>
        </p:spPr>
      </p:pic>
      <p:sp>
        <p:nvSpPr>
          <p:cNvPr id="22" name="Text Box 5">
            <a:extLst>
              <a:ext uri="{FF2B5EF4-FFF2-40B4-BE49-F238E27FC236}">
                <a16:creationId xmlns:a16="http://schemas.microsoft.com/office/drawing/2014/main" id="{8F911C31-A41A-422A-8C71-BC08556BF00B}"/>
              </a:ext>
            </a:extLst>
          </p:cNvPr>
          <p:cNvSpPr txBox="1"/>
          <p:nvPr/>
        </p:nvSpPr>
        <p:spPr>
          <a:xfrm>
            <a:off x="1732781" y="6244827"/>
            <a:ext cx="638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18: Outputs using proposed model on Real test data (Large)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70D19-C14A-4A13-9576-8EECB5FB805C}"/>
              </a:ext>
            </a:extLst>
          </p:cNvPr>
          <p:cNvSpPr txBox="1"/>
          <p:nvPr/>
        </p:nvSpPr>
        <p:spPr>
          <a:xfrm>
            <a:off x="1924770" y="547971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CDC1F-74D3-4265-91B8-26DDDA383CFC}"/>
              </a:ext>
            </a:extLst>
          </p:cNvPr>
          <p:cNvSpPr txBox="1"/>
          <p:nvPr/>
        </p:nvSpPr>
        <p:spPr>
          <a:xfrm>
            <a:off x="3347311" y="5479714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Query 1 (0.99)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48DB8A-C420-435E-BECC-342AB0C3C74C}"/>
              </a:ext>
            </a:extLst>
          </p:cNvPr>
          <p:cNvSpPr txBox="1"/>
          <p:nvPr/>
        </p:nvSpPr>
        <p:spPr>
          <a:xfrm>
            <a:off x="4656217" y="5479713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Query 2 (0.12)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A8C54D-2C97-4114-8DA0-E116265BD660}"/>
              </a:ext>
            </a:extLst>
          </p:cNvPr>
          <p:cNvSpPr txBox="1"/>
          <p:nvPr/>
        </p:nvSpPr>
        <p:spPr>
          <a:xfrm>
            <a:off x="6094916" y="54891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Query 3 (0.92) </a:t>
            </a:r>
          </a:p>
        </p:txBody>
      </p:sp>
    </p:spTree>
    <p:extLst>
      <p:ext uri="{BB962C8B-B14F-4D97-AF65-F5344CB8AC3E}">
        <p14:creationId xmlns:p14="http://schemas.microsoft.com/office/powerpoint/2010/main" val="3997402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7189-C486-486F-9AD8-FF777EA6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Experiments and Result Analysis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D528-BF7C-4F3B-85CB-A8DE10F01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 marL="118745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F3729-A44B-424F-B870-E6513618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B75989-4E51-4DB2-A3F3-F5D60ADF7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149134"/>
            <a:ext cx="1693486" cy="2559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C63FC-ECC5-477E-9F26-2C55768BA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544" y="2149133"/>
            <a:ext cx="1325040" cy="2559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02FEB2-28D6-4183-9EDB-92704171D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74" y="2149133"/>
            <a:ext cx="1325041" cy="2559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31F60-37BB-4B29-B43B-B168701F1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49" y="2149134"/>
            <a:ext cx="1175766" cy="2559739"/>
          </a:xfrm>
          <a:prstGeom prst="rect">
            <a:avLst/>
          </a:prstGeom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ACD00AFD-7DC3-4A10-BB18-CAE70029678F}"/>
              </a:ext>
            </a:extLst>
          </p:cNvPr>
          <p:cNvSpPr txBox="1"/>
          <p:nvPr/>
        </p:nvSpPr>
        <p:spPr>
          <a:xfrm>
            <a:off x="1715899" y="6292333"/>
            <a:ext cx="638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19: Outputs using proposed model on Real test data (Large)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574B0B-65FC-4506-B0EC-C9DFB20A1EEC}"/>
              </a:ext>
            </a:extLst>
          </p:cNvPr>
          <p:cNvSpPr txBox="1"/>
          <p:nvPr/>
        </p:nvSpPr>
        <p:spPr>
          <a:xfrm>
            <a:off x="1137143" y="477150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D10E8-CF77-498B-8413-665E8E196076}"/>
              </a:ext>
            </a:extLst>
          </p:cNvPr>
          <p:cNvSpPr txBox="1"/>
          <p:nvPr/>
        </p:nvSpPr>
        <p:spPr>
          <a:xfrm>
            <a:off x="3035322" y="4802634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Query 1 (0.99)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77745-856B-4D7D-8443-ED464DF4E647}"/>
              </a:ext>
            </a:extLst>
          </p:cNvPr>
          <p:cNvSpPr txBox="1"/>
          <p:nvPr/>
        </p:nvSpPr>
        <p:spPr>
          <a:xfrm>
            <a:off x="4804980" y="4773428"/>
            <a:ext cx="136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Query 2 (0.12)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127E3-532E-4EEA-9379-E558CC7E55BD}"/>
              </a:ext>
            </a:extLst>
          </p:cNvPr>
          <p:cNvSpPr txBox="1"/>
          <p:nvPr/>
        </p:nvSpPr>
        <p:spPr>
          <a:xfrm>
            <a:off x="6799548" y="4802634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Query 3 (0.92) </a:t>
            </a:r>
          </a:p>
        </p:txBody>
      </p:sp>
    </p:spTree>
    <p:extLst>
      <p:ext uri="{BB962C8B-B14F-4D97-AF65-F5344CB8AC3E}">
        <p14:creationId xmlns:p14="http://schemas.microsoft.com/office/powerpoint/2010/main" val="1140799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5C842-219F-4C18-AD1E-309C9816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450365-22C5-4BA2-B7EA-B2726CD0E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4" y="1232193"/>
            <a:ext cx="3402338" cy="19928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2D93E-2397-42BC-A523-F6C1D18C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B07EA-081B-4303-85DE-552F31567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36" y="1232193"/>
            <a:ext cx="3453560" cy="1992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B2D6F-1265-4C8C-AC21-179547548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5" y="3632953"/>
            <a:ext cx="3402338" cy="2025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55A40-42A6-47F4-AEB6-A97D48B5F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35" y="3607177"/>
            <a:ext cx="3453560" cy="20562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1EE5E2-8F0E-46DC-B1E0-C2114563D6CB}"/>
              </a:ext>
            </a:extLst>
          </p:cNvPr>
          <p:cNvSpPr txBox="1"/>
          <p:nvPr/>
        </p:nvSpPr>
        <p:spPr>
          <a:xfrm>
            <a:off x="939604" y="5658181"/>
            <a:ext cx="340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Query 2 (0.98)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76D6A-3F1E-4AB0-86CD-1850979A5F0F}"/>
              </a:ext>
            </a:extLst>
          </p:cNvPr>
          <p:cNvSpPr txBox="1"/>
          <p:nvPr/>
        </p:nvSpPr>
        <p:spPr>
          <a:xfrm>
            <a:off x="4750835" y="5676178"/>
            <a:ext cx="340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Query 2 (0.36)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163127-F453-4EBE-9612-40CA981FCA64}"/>
              </a:ext>
            </a:extLst>
          </p:cNvPr>
          <p:cNvSpPr txBox="1"/>
          <p:nvPr/>
        </p:nvSpPr>
        <p:spPr>
          <a:xfrm>
            <a:off x="4776446" y="3219227"/>
            <a:ext cx="340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Query 1 (0.56)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2C76E7-283A-470C-BE40-962E18083E14}"/>
              </a:ext>
            </a:extLst>
          </p:cNvPr>
          <p:cNvSpPr txBox="1"/>
          <p:nvPr/>
        </p:nvSpPr>
        <p:spPr>
          <a:xfrm>
            <a:off x="913992" y="3219227"/>
            <a:ext cx="340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22993014-9EDA-45B3-B9BD-46A9BCE8CD87}"/>
              </a:ext>
            </a:extLst>
          </p:cNvPr>
          <p:cNvSpPr txBox="1"/>
          <p:nvPr/>
        </p:nvSpPr>
        <p:spPr>
          <a:xfrm>
            <a:off x="1672587" y="6292333"/>
            <a:ext cx="632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19: Outputs using modified model on Real test data (Small)</a:t>
            </a:r>
          </a:p>
        </p:txBody>
      </p:sp>
    </p:spTree>
    <p:extLst>
      <p:ext uri="{BB962C8B-B14F-4D97-AF65-F5344CB8AC3E}">
        <p14:creationId xmlns:p14="http://schemas.microsoft.com/office/powerpoint/2010/main" val="2550737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5D1F-876F-483C-9B38-2EDED78D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B425-66B5-4FE7-ADB4-C63837956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 marL="118745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E7082-C5E4-4C6A-9C6C-9F40E1FB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B150FF-EBA4-42DD-B652-9169E36C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4" y="1232193"/>
            <a:ext cx="3402338" cy="1992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D393D-A90F-4E50-9FD8-4D1B843B1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36" y="1232193"/>
            <a:ext cx="3453560" cy="1992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4DC6F-CE38-43F1-B879-7E92AAAA7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5" y="3632953"/>
            <a:ext cx="3402338" cy="2025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74A98-E5A2-4382-9F59-5020CDB2D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35" y="3607177"/>
            <a:ext cx="3453560" cy="2056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BD2F50-5CF7-4D9B-9842-099A57FD387B}"/>
              </a:ext>
            </a:extLst>
          </p:cNvPr>
          <p:cNvSpPr txBox="1"/>
          <p:nvPr/>
        </p:nvSpPr>
        <p:spPr>
          <a:xfrm>
            <a:off x="939604" y="5658181"/>
            <a:ext cx="340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Query 2 (0.92)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3C18D-30C0-4DF8-984D-4E998202115C}"/>
              </a:ext>
            </a:extLst>
          </p:cNvPr>
          <p:cNvSpPr txBox="1"/>
          <p:nvPr/>
        </p:nvSpPr>
        <p:spPr>
          <a:xfrm>
            <a:off x="4750835" y="5676178"/>
            <a:ext cx="340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Query 2 (0.69)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9B897E-216F-41F4-B558-A1062F80941F}"/>
              </a:ext>
            </a:extLst>
          </p:cNvPr>
          <p:cNvSpPr txBox="1"/>
          <p:nvPr/>
        </p:nvSpPr>
        <p:spPr>
          <a:xfrm>
            <a:off x="4776446" y="3219227"/>
            <a:ext cx="340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Query 1 (0.002)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88DCC-A19C-47B8-B8E1-8B2B84FC5E22}"/>
              </a:ext>
            </a:extLst>
          </p:cNvPr>
          <p:cNvSpPr txBox="1"/>
          <p:nvPr/>
        </p:nvSpPr>
        <p:spPr>
          <a:xfrm>
            <a:off x="913992" y="3219227"/>
            <a:ext cx="340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23A4A9FE-FC23-4186-BF6C-D5D644D6FFB5}"/>
              </a:ext>
            </a:extLst>
          </p:cNvPr>
          <p:cNvSpPr txBox="1"/>
          <p:nvPr/>
        </p:nvSpPr>
        <p:spPr>
          <a:xfrm>
            <a:off x="1672587" y="6292333"/>
            <a:ext cx="637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20: Outputs using proposed model on Real test data (Small)</a:t>
            </a:r>
          </a:p>
        </p:txBody>
      </p:sp>
    </p:spTree>
    <p:extLst>
      <p:ext uri="{BB962C8B-B14F-4D97-AF65-F5344CB8AC3E}">
        <p14:creationId xmlns:p14="http://schemas.microsoft.com/office/powerpoint/2010/main" val="4292080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4199-AE65-4A9C-B982-931BF93F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Experiment and Results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F16EE-90A3-4571-960E-6D976407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pic>
        <p:nvPicPr>
          <p:cNvPr id="5" name="Shape 102">
            <a:extLst>
              <a:ext uri="{FF2B5EF4-FFF2-40B4-BE49-F238E27FC236}">
                <a16:creationId xmlns:a16="http://schemas.microsoft.com/office/drawing/2014/main" id="{BEB8DA78-63BC-44A8-9334-F49BC20E9F0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3161" y="1881625"/>
            <a:ext cx="1512000" cy="309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03">
            <a:extLst>
              <a:ext uri="{FF2B5EF4-FFF2-40B4-BE49-F238E27FC236}">
                <a16:creationId xmlns:a16="http://schemas.microsoft.com/office/drawing/2014/main" id="{493B4863-0EBC-4C57-A49C-25BDBB48FB8D}"/>
              </a:ext>
            </a:extLst>
          </p:cNvPr>
          <p:cNvPicPr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972" y="1881626"/>
            <a:ext cx="4644000" cy="309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04">
            <a:extLst>
              <a:ext uri="{FF2B5EF4-FFF2-40B4-BE49-F238E27FC236}">
                <a16:creationId xmlns:a16="http://schemas.microsoft.com/office/drawing/2014/main" id="{28FBC6D0-F8A5-4922-AD20-4E92B1A03889}"/>
              </a:ext>
            </a:extLst>
          </p:cNvPr>
          <p:cNvPicPr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787" y="1881627"/>
            <a:ext cx="1516761" cy="30947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0DB580-20EA-4398-B625-4623B23129DF}"/>
              </a:ext>
            </a:extLst>
          </p:cNvPr>
          <p:cNvSpPr txBox="1"/>
          <p:nvPr/>
        </p:nvSpPr>
        <p:spPr>
          <a:xfrm>
            <a:off x="432580" y="5049004"/>
            <a:ext cx="151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Target Person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5D1D0-8E83-4E7B-B7E7-D32F0C626D26}"/>
              </a:ext>
            </a:extLst>
          </p:cNvPr>
          <p:cNvSpPr txBox="1"/>
          <p:nvPr/>
        </p:nvSpPr>
        <p:spPr>
          <a:xfrm>
            <a:off x="2224972" y="5049000"/>
            <a:ext cx="46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Target person detected in a frame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8868D-4625-4A6C-B420-06C6A57FFA02}"/>
              </a:ext>
            </a:extLst>
          </p:cNvPr>
          <p:cNvSpPr txBox="1"/>
          <p:nvPr/>
        </p:nvSpPr>
        <p:spPr>
          <a:xfrm>
            <a:off x="7148783" y="5049003"/>
            <a:ext cx="151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Result (0.88)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3FEFE4B9-4C8D-4D54-A429-E600BB974CF5}"/>
              </a:ext>
            </a:extLst>
          </p:cNvPr>
          <p:cNvSpPr txBox="1"/>
          <p:nvPr/>
        </p:nvSpPr>
        <p:spPr>
          <a:xfrm>
            <a:off x="1097395" y="6292333"/>
            <a:ext cx="706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21: Demonstration of the proposed Person Re-identification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426151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B266-37BE-41CD-AF13-13BEC9D70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0909-ACED-4916-A9A6-D8F392CE4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effectLst/>
                <a:ea typeface="Times New Roman" panose="02020603050405020304" pitchFamily="18" charset="0"/>
              </a:rPr>
              <a:t>Person detector network is a bottleneck for the system.</a:t>
            </a:r>
          </a:p>
          <a:p>
            <a:pPr>
              <a:buClr>
                <a:schemeClr val="tx1"/>
              </a:buClr>
            </a:pPr>
            <a:r>
              <a:rPr lang="en-US" dirty="0">
                <a:ea typeface="Times New Roman" panose="02020603050405020304" pitchFamily="18" charset="0"/>
              </a:rPr>
              <a:t>D</a:t>
            </a:r>
            <a:r>
              <a:rPr lang="en-US" dirty="0">
                <a:effectLst/>
                <a:ea typeface="Times New Roman" panose="02020603050405020304" pitchFamily="18" charset="0"/>
              </a:rPr>
              <a:t>idn’t consider low lighting conditions and different scaled inputs.</a:t>
            </a:r>
          </a:p>
          <a:p>
            <a:pPr>
              <a:buClr>
                <a:schemeClr val="tx1"/>
              </a:buClr>
            </a:pPr>
            <a:r>
              <a:rPr lang="en-US" dirty="0">
                <a:effectLst/>
                <a:ea typeface="Times New Roman" panose="02020603050405020304" pitchFamily="18" charset="0"/>
              </a:rPr>
              <a:t>Provides less generalization for the lack of train data.</a:t>
            </a:r>
          </a:p>
          <a:p>
            <a:pPr>
              <a:buClr>
                <a:schemeClr val="tx1"/>
              </a:buClr>
            </a:pPr>
            <a:r>
              <a:rPr lang="en-US">
                <a:ea typeface="Times New Roman" panose="02020603050405020304" pitchFamily="18" charset="0"/>
              </a:rPr>
              <a:t>D</a:t>
            </a:r>
            <a:r>
              <a:rPr lang="en-US">
                <a:effectLst/>
                <a:ea typeface="Times New Roman" panose="02020603050405020304" pitchFamily="18" charset="0"/>
              </a:rPr>
              <a:t>idn’t </a:t>
            </a:r>
            <a:r>
              <a:rPr lang="en-US" dirty="0">
                <a:effectLst/>
                <a:ea typeface="Times New Roman" panose="02020603050405020304" pitchFamily="18" charset="0"/>
              </a:rPr>
              <a:t>consider </a:t>
            </a:r>
            <a:r>
              <a:rPr lang="en-US" dirty="0">
                <a:ea typeface="Times New Roman" panose="02020603050405020304" pitchFamily="18" charset="0"/>
              </a:rPr>
              <a:t>grayscale images as </a:t>
            </a:r>
            <a:r>
              <a:rPr lang="en-US" dirty="0">
                <a:effectLst/>
                <a:ea typeface="Times New Roman" panose="02020603050405020304" pitchFamily="18" charset="0"/>
              </a:rPr>
              <a:t>inputs.</a:t>
            </a:r>
          </a:p>
          <a:p>
            <a:pPr>
              <a:buClr>
                <a:schemeClr val="tx1"/>
              </a:buClr>
            </a:pPr>
            <a:r>
              <a:rPr lang="en-US" dirty="0">
                <a:effectLst/>
                <a:ea typeface="Times New Roman" panose="02020603050405020304" pitchFamily="18" charset="0"/>
              </a:rPr>
              <a:t>Incompatible for online application but compatible for offline application.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0C7B4-C4B4-4843-8D40-A54204D4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3763978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E5D7-9FF2-4288-BC8E-C6A37615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BBDE-2932-4920-9860-7130F17B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798"/>
            <a:ext cx="9144000" cy="57912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 custom lightweight person detector network can  improve the performance of the system.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Dataset with more lighting and scale variation can help in better generalization.</a:t>
            </a:r>
          </a:p>
          <a:p>
            <a:pPr marL="118745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Residual network can be added to create more deeper network.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258CC-B62F-4491-91EC-38897871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58579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QRPN</a:t>
            </a:r>
          </a:p>
        </p:txBody>
      </p:sp>
      <p:pic>
        <p:nvPicPr>
          <p:cNvPr id="5" name="Content Placeholder 4" descr="Munjal QRP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655" y="1702435"/>
            <a:ext cx="7552690" cy="39408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256794" y="6236970"/>
            <a:ext cx="4631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Figure : Qeury-Guided Region Proposal Network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69" y="1066800"/>
            <a:ext cx="9057005" cy="574675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/>
              <a:t>Initially Penn-Fudan Dataset [8] is used for testing performance of Faster R-CNN model.</a:t>
            </a:r>
          </a:p>
          <a:p>
            <a:pPr>
              <a:buClr>
                <a:srgbClr val="000000"/>
              </a:buClr>
            </a:pPr>
            <a:r>
              <a:rPr lang="en-US"/>
              <a:t>There are 170 images with 345 labeled pedestrians.</a:t>
            </a:r>
          </a:p>
          <a:p>
            <a:pPr>
              <a:buClr>
                <a:srgbClr val="000000"/>
              </a:buClr>
            </a:pPr>
            <a:r>
              <a:rPr lang="en-US"/>
              <a:t>Among these, 96 images are taken from around University of Pennsylvania. </a:t>
            </a:r>
          </a:p>
          <a:p>
            <a:pPr>
              <a:buClr>
                <a:srgbClr val="000000"/>
              </a:buClr>
            </a:pPr>
            <a:r>
              <a:rPr lang="en-US"/>
              <a:t>Other 74 images are taken from around Fudan University.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pic>
        <p:nvPicPr>
          <p:cNvPr id="5" name="Picture 4" descr="FudanPed00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9" y="3536950"/>
            <a:ext cx="2704465" cy="2316480"/>
          </a:xfrm>
          <a:prstGeom prst="rect">
            <a:avLst/>
          </a:prstGeom>
        </p:spPr>
      </p:pic>
      <p:pic>
        <p:nvPicPr>
          <p:cNvPr id="6" name="Picture 5" descr="FudanPed000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340" y="3536319"/>
            <a:ext cx="2388870" cy="2317115"/>
          </a:xfrm>
          <a:prstGeom prst="rect">
            <a:avLst/>
          </a:prstGeom>
        </p:spPr>
      </p:pic>
      <p:pic>
        <p:nvPicPr>
          <p:cNvPr id="7" name="Picture 6" descr="FudanPed000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85" y="3536319"/>
            <a:ext cx="2286000" cy="23171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19684" y="6236970"/>
            <a:ext cx="423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Figure 7: Images from Penn-Fudan Dataset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  <a:sym typeface="+mn-ea"/>
              </a:rPr>
              <a:t>Implementation(cont.)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4" y="1066804"/>
            <a:ext cx="9023985" cy="5719445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sz="2400"/>
              <a:t>Images are used from Penn-Fudan Dataset.</a:t>
            </a:r>
          </a:p>
          <a:p>
            <a:pPr marL="118745" indent="0">
              <a:buClr>
                <a:srgbClr val="000000"/>
              </a:buClr>
              <a:buNone/>
            </a:pPr>
            <a:r>
              <a:rPr lang="en-US" sz="240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16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68475"/>
            <a:ext cx="2491740" cy="1997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30" y="1768475"/>
            <a:ext cx="2371090" cy="199771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34" y="3860804"/>
            <a:ext cx="2370455" cy="20935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60800"/>
            <a:ext cx="2491740" cy="209423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2055499" y="6236970"/>
            <a:ext cx="507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Figure 8: Performace of Faster R-CNN on image data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Limitation of Gray-scale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" y="1066804"/>
            <a:ext cx="9110980" cy="5683885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sz="2400" dirty="0">
                <a:sym typeface="+mn-ea"/>
              </a:rPr>
              <a:t>Person identification in grayscale image is one of the most challenging task.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sz="2400" dirty="0"/>
          </a:p>
          <a:p>
            <a:pPr>
              <a:buClr>
                <a:srgbClr val="000000"/>
              </a:buClr>
            </a:pPr>
            <a:r>
              <a:rPr lang="en-US" sz="2400" dirty="0">
                <a:sym typeface="+mn-ea"/>
              </a:rPr>
              <a:t>Grayscale image lacks the color information which is considered the most important feature in case of “Short term person identification”.</a:t>
            </a:r>
          </a:p>
          <a:p>
            <a:pPr>
              <a:buClr>
                <a:srgbClr val="000000"/>
              </a:buClr>
            </a:pPr>
            <a:endParaRPr lang="en-US" sz="2400" dirty="0"/>
          </a:p>
          <a:p>
            <a:pPr>
              <a:buClr>
                <a:srgbClr val="000000"/>
              </a:buClr>
            </a:pPr>
            <a:r>
              <a:rPr lang="en-US" sz="2400" dirty="0">
                <a:sym typeface="+mn-ea"/>
              </a:rPr>
              <a:t>Grayscale image contains only one channel where as RGB image contains 3 channels so grayscale image lacks many valuable information.</a:t>
            </a:r>
          </a:p>
          <a:p>
            <a:pPr>
              <a:buClr>
                <a:srgbClr val="000000"/>
              </a:buClr>
            </a:pPr>
            <a:endParaRPr lang="en-US" sz="2400" dirty="0"/>
          </a:p>
          <a:p>
            <a:pPr>
              <a:buClr>
                <a:srgbClr val="000000"/>
              </a:buClr>
            </a:pPr>
            <a:r>
              <a:rPr lang="en-US" sz="2400" dirty="0">
                <a:sym typeface="+mn-ea"/>
              </a:rPr>
              <a:t>Grayscale image are more prone to false detection because often bright color in RGB image tends to have similar representation in grayscale.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Total Progress Using Gantt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9" y="1066804"/>
            <a:ext cx="9023985" cy="5708015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sz="2400">
                <a:sym typeface="+mn-ea"/>
              </a:rPr>
              <a:t>Total progress is presented on a gantt chart.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b="1">
                <a:solidFill>
                  <a:schemeClr val="accent4">
                    <a:lumMod val="75000"/>
                  </a:schemeClr>
                </a:solidFill>
              </a:rPr>
              <a:t>17</a:t>
            </a:r>
          </a:p>
        </p:txBody>
      </p:sp>
      <p:pic>
        <p:nvPicPr>
          <p:cNvPr id="6" name="Picture 5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" y="1692910"/>
            <a:ext cx="9013190" cy="419481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770509" y="6236970"/>
            <a:ext cx="354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Figure 9: Total progress Gantt chart </a:t>
            </a:r>
          </a:p>
        </p:txBody>
      </p:sp>
      <p:sp>
        <p:nvSpPr>
          <p:cNvPr id="9" name="Rectangles 8"/>
          <p:cNvSpPr/>
          <p:nvPr/>
        </p:nvSpPr>
        <p:spPr>
          <a:xfrm>
            <a:off x="6688455" y="2425065"/>
            <a:ext cx="215900" cy="215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978019" y="2348865"/>
            <a:ext cx="1226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Completed </a:t>
            </a:r>
          </a:p>
        </p:txBody>
      </p:sp>
      <p:sp>
        <p:nvSpPr>
          <p:cNvPr id="14" name="Rectangles 13"/>
          <p:cNvSpPr/>
          <p:nvPr/>
        </p:nvSpPr>
        <p:spPr>
          <a:xfrm>
            <a:off x="6688455" y="2780669"/>
            <a:ext cx="215900" cy="175895"/>
          </a:xfrm>
          <a:prstGeom prst="rect">
            <a:avLst/>
          </a:prstGeom>
          <a:solidFill>
            <a:srgbClr val="EC7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6978019" y="2684145"/>
            <a:ext cx="568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Due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 panose="020F0502020204030204" charset="0"/>
                <a:cs typeface="Calibri" panose="020F050202020403020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" y="1066804"/>
            <a:ext cx="9048750" cy="5732145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sz="2400" dirty="0"/>
              <a:t>A computationally efficient model is proposed that is more faster than the usual model.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sz="2400" dirty="0"/>
          </a:p>
          <a:p>
            <a:pPr>
              <a:buClr>
                <a:srgbClr val="000000"/>
              </a:buClr>
            </a:pPr>
            <a:r>
              <a:rPr lang="en-US" sz="2400" dirty="0"/>
              <a:t>A local dataset is created and model’s performance is evaluated on the dataset.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sz="2400" dirty="0"/>
          </a:p>
          <a:p>
            <a:pPr>
              <a:buClr>
                <a:srgbClr val="000000"/>
              </a:buClr>
            </a:pPr>
            <a:r>
              <a:rPr lang="en-US" sz="2400" dirty="0"/>
              <a:t>A framework for person re-identification is proposed.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sz="2400" dirty="0"/>
          </a:p>
          <a:p>
            <a:pPr>
              <a:buClr>
                <a:srgbClr val="000000"/>
              </a:buClr>
            </a:pPr>
            <a:r>
              <a:rPr lang="en-US" sz="2400" dirty="0"/>
              <a:t>Future works are discussed.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36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9C652-41B0-4B0A-8093-019BFCCE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478"/>
          </a:xfrm>
        </p:spPr>
        <p:txBody>
          <a:bodyPr/>
          <a:lstStyle/>
          <a:p>
            <a:pPr algn="ctr"/>
            <a:r>
              <a:rPr lang="en-US" dirty="0"/>
              <a:t>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1071-DEAF-44FB-866A-B3A4E5CDB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66802"/>
            <a:ext cx="9144000" cy="579119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/>
              <a:t>Paper ID : </a:t>
            </a:r>
            <a:r>
              <a:rPr lang="en-US" dirty="0"/>
              <a:t>374</a:t>
            </a:r>
          </a:p>
          <a:p>
            <a:pPr marL="118745" indent="0"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/>
              <a:t>Paper Title : </a:t>
            </a:r>
            <a:r>
              <a:rPr lang="en-US" dirty="0"/>
              <a:t>Person Re-identification: A Lightweight Feature Extraction Architecture for Image Based Methods </a:t>
            </a:r>
          </a:p>
          <a:p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Accepted for presentation at “</a:t>
            </a:r>
            <a:r>
              <a:rPr lang="en-US" b="1" dirty="0"/>
              <a:t>3</a:t>
            </a:r>
            <a:r>
              <a:rPr lang="en-US" b="1" baseline="30000" dirty="0"/>
              <a:t>rd</a:t>
            </a:r>
            <a:r>
              <a:rPr lang="en-US" b="1" dirty="0"/>
              <a:t> International Conference on Electrical, Computer &amp; Communication Engineering</a:t>
            </a:r>
            <a:r>
              <a:rPr lang="en-US" dirty="0"/>
              <a:t>”, CUET, Chittagong, Bangladesh.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6B658-439E-49DA-8BE5-4A73CA9B8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6401529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9" y="1066800"/>
            <a:ext cx="9117961" cy="5791200"/>
          </a:xfrm>
        </p:spPr>
        <p:txBody>
          <a:bodyPr/>
          <a:lstStyle/>
          <a:p>
            <a:pPr marL="575945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1800" dirty="0"/>
              <a:t>Munjal, Bharti, et al. "Query-guided end-to-end person search." Proceedings of the IEEE/CVF Conference on Computer Vision and Pattern Recognition. 2019.</a:t>
            </a:r>
          </a:p>
          <a:p>
            <a:pPr marL="575945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1800" dirty="0"/>
              <a:t>Xiao, Tong, et al. "Joint detection and identification feature learning for person search." Proceedings of the IEEE conference on computer vision and pattern recognition. 2017.</a:t>
            </a:r>
          </a:p>
          <a:p>
            <a:pPr marL="575945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1800" dirty="0"/>
              <a:t>Ren, </a:t>
            </a:r>
            <a:r>
              <a:rPr lang="en-US" sz="1800" dirty="0" err="1"/>
              <a:t>Shaoqing</a:t>
            </a:r>
            <a:r>
              <a:rPr lang="en-US" sz="1800" dirty="0"/>
              <a:t>, et al. "Faster r-</a:t>
            </a:r>
            <a:r>
              <a:rPr lang="en-US" sz="1800" dirty="0" err="1"/>
              <a:t>cnn</a:t>
            </a:r>
            <a:r>
              <a:rPr lang="en-US" sz="1800" dirty="0"/>
              <a:t>: Towards real-time object detection with region proposal networks." Advances in neural information processing systems 28 (2015).</a:t>
            </a:r>
          </a:p>
          <a:p>
            <a:pPr marL="575945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1800" dirty="0"/>
              <a:t>Sanchez, S. A., H. J. Romero, and A. D. Morales. "A review: Comparison of performance metrics of pretrained models for object detection using the TensorFlow framework." IOP Conference Series: Materials Science and Engineering. Vol. 844. No. 1. IOP Publishing, 2020.</a:t>
            </a:r>
          </a:p>
          <a:p>
            <a:pPr marL="575945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1800" dirty="0"/>
              <a:t>Li, </a:t>
            </a:r>
            <a:r>
              <a:rPr lang="en-US" sz="1800" dirty="0" err="1"/>
              <a:t>Zhengjia</a:t>
            </a:r>
            <a:r>
              <a:rPr lang="en-US" sz="1800" dirty="0"/>
              <a:t>, and </a:t>
            </a:r>
            <a:r>
              <a:rPr lang="en-US" sz="1800" dirty="0" err="1"/>
              <a:t>Duoqian</a:t>
            </a:r>
            <a:r>
              <a:rPr lang="en-US" sz="1800" dirty="0"/>
              <a:t> Miao. "Sequential end-to-end network for efficient person search." Proceedings of the AAAI Conference on Artificial Intelligence. Vol. 35. No. 3. 2021.</a:t>
            </a:r>
          </a:p>
          <a:p>
            <a:pPr marL="575945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1800" dirty="0" err="1"/>
              <a:t>Simonyan</a:t>
            </a:r>
            <a:r>
              <a:rPr lang="en-US" sz="1800" dirty="0"/>
              <a:t>, Karen, and Andrew Zisserman. "Very deep convolutional networks for large-scale image recognition." </a:t>
            </a:r>
            <a:r>
              <a:rPr lang="en-US" sz="1800" dirty="0" err="1"/>
              <a:t>arXiv</a:t>
            </a:r>
            <a:r>
              <a:rPr lang="en-US" sz="1800" dirty="0"/>
              <a:t> preprint arXiv:1409.1556 (2014).</a:t>
            </a:r>
          </a:p>
          <a:p>
            <a:pPr marL="575945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1800" dirty="0">
                <a:sym typeface="+mn-ea"/>
              </a:rPr>
              <a:t>Wang, Liming, et al. "Object detection combining recognition and segmentation." Asian conference on computer vision. Springer, Berlin, Heidelberg, 2007.</a:t>
            </a:r>
          </a:p>
          <a:p>
            <a:pPr marL="575945" indent="-457200">
              <a:buClr>
                <a:srgbClr val="000000"/>
              </a:buClr>
              <a:buFont typeface="+mj-lt"/>
              <a:buAutoNum type="arabicPeriod"/>
            </a:pPr>
            <a:r>
              <a:rPr lang="en-US" sz="1800" dirty="0"/>
              <a:t>Koch, G., </a:t>
            </a:r>
            <a:r>
              <a:rPr lang="en-US" sz="1800" dirty="0" err="1"/>
              <a:t>Zemel</a:t>
            </a:r>
            <a:r>
              <a:rPr lang="en-US" sz="1800" dirty="0"/>
              <a:t>, R., &amp; </a:t>
            </a:r>
            <a:r>
              <a:rPr lang="en-US" sz="1800" dirty="0" err="1"/>
              <a:t>Salakhutdinov</a:t>
            </a:r>
            <a:r>
              <a:rPr lang="en-US" sz="1800" dirty="0"/>
              <a:t>, R. (2015, July). Siamese neural networks for one-shot image recognition. In </a:t>
            </a:r>
            <a:r>
              <a:rPr lang="en-US" sz="1800" i="1" dirty="0"/>
              <a:t>ICML deep learning workshop</a:t>
            </a:r>
            <a:r>
              <a:rPr lang="en-US" sz="1800" dirty="0"/>
              <a:t> (Vol. 2, No. 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944880"/>
            <a:ext cx="5334000" cy="1636776"/>
          </a:xfrm>
        </p:spPr>
        <p:txBody>
          <a:bodyPr>
            <a:normAutofit/>
          </a:bodyPr>
          <a:lstStyle/>
          <a:p>
            <a:r>
              <a:rPr lang="en-US" sz="9600" dirty="0"/>
              <a:t>Thank You</a:t>
            </a: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1979930" y="3237234"/>
            <a:ext cx="5334000" cy="1072515"/>
          </a:xfrm>
          <a:prstGeom prst="rect">
            <a:avLst/>
          </a:prstGeom>
        </p:spPr>
        <p:txBody>
          <a:bodyPr vert="horz" lIns="91440" tIns="0" rIns="91440" bIns="0" rtlCol="0" anchor="b">
            <a:normAutofit fontScale="70000" lnSpcReduction="2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700" b="1" kern="1200" cap="none" baseline="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/>
              <a:t>Any Question 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QsimNet</a:t>
            </a:r>
          </a:p>
        </p:txBody>
      </p:sp>
      <p:pic>
        <p:nvPicPr>
          <p:cNvPr id="5" name="Content Placeholder 4" descr="Munjal Qsim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69" y="1268734"/>
            <a:ext cx="7901305" cy="44075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593979" y="6236970"/>
            <a:ext cx="39554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Figure: Query-Guided Similarity Network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Related Works(cont.)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" y="1066800"/>
            <a:ext cx="9129252" cy="5791200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dirty="0"/>
              <a:t>Li et al. [6] designed a sequential model with a Faster R-CNN head, a baseline mode and a context bipartite graph matching algorithm to identify a person.</a:t>
            </a:r>
          </a:p>
          <a:p>
            <a:pPr marL="118745" indent="0">
              <a:buClr>
                <a:srgbClr val="000000"/>
              </a:buClr>
              <a:buNone/>
            </a:pPr>
            <a:endParaRPr lang="en-US" dirty="0"/>
          </a:p>
          <a:p>
            <a:pPr>
              <a:buClr>
                <a:srgbClr val="000000"/>
              </a:buClr>
            </a:pPr>
            <a:r>
              <a:rPr lang="en-US" dirty="0"/>
              <a:t>But it needs to generate a complete bipartite graph for each </a:t>
            </a:r>
            <a:r>
              <a:rPr lang="en-US" dirty="0" err="1"/>
              <a:t>gallary</a:t>
            </a:r>
            <a:r>
              <a:rPr lang="en-US" dirty="0"/>
              <a:t> image which is not efficient and complexity depends on the no. of person in each image.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ustom 2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1842</TotalTime>
  <Words>4166</Words>
  <Application>Microsoft Office PowerPoint</Application>
  <PresentationFormat>On-screen Show (4:3)</PresentationFormat>
  <Paragraphs>1095</Paragraphs>
  <Slides>77</Slides>
  <Notes>1</Notes>
  <HiddenSlides>38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Calibri Light</vt:lpstr>
      <vt:lpstr>Wingdings</vt:lpstr>
      <vt:lpstr>Wingdings 2</vt:lpstr>
      <vt:lpstr>Wingdings 3</vt:lpstr>
      <vt:lpstr>Module</vt:lpstr>
      <vt:lpstr>A Study on Multi-view Person Re-identification Using Deep Learning Techniques</vt:lpstr>
      <vt:lpstr>Outline</vt:lpstr>
      <vt:lpstr>Introduction</vt:lpstr>
      <vt:lpstr>Introduction(cont.)</vt:lpstr>
      <vt:lpstr>Related Works</vt:lpstr>
      <vt:lpstr>QSSE</vt:lpstr>
      <vt:lpstr>QRPN</vt:lpstr>
      <vt:lpstr>QsimNet</vt:lpstr>
      <vt:lpstr>Related Works(cont.)</vt:lpstr>
      <vt:lpstr>CBGM Algorithm</vt:lpstr>
      <vt:lpstr>SeqNet Architecture</vt:lpstr>
      <vt:lpstr>Problem Statement</vt:lpstr>
      <vt:lpstr>Objective</vt:lpstr>
      <vt:lpstr>Methodology</vt:lpstr>
      <vt:lpstr> Methodology: Person Detector</vt:lpstr>
      <vt:lpstr>PowerPoint Presentation</vt:lpstr>
      <vt:lpstr>Detection Model</vt:lpstr>
      <vt:lpstr>Region Proposal Network</vt:lpstr>
      <vt:lpstr>Detection Model</vt:lpstr>
      <vt:lpstr>Detection Model</vt:lpstr>
      <vt:lpstr>Person Detector (cont.)</vt:lpstr>
      <vt:lpstr>Processing</vt:lpstr>
      <vt:lpstr>Feature Extraction</vt:lpstr>
      <vt:lpstr>Methodology: Similarity Network</vt:lpstr>
      <vt:lpstr>Similarity Network: Feature Extractor</vt:lpstr>
      <vt:lpstr>Feature Extractor (cont.)</vt:lpstr>
      <vt:lpstr>Feature Extractor (cont.)</vt:lpstr>
      <vt:lpstr>Feature Extractor (cont.)</vt:lpstr>
      <vt:lpstr>Feature Extractor (cont.)</vt:lpstr>
      <vt:lpstr>Feature Extractor (cont.)</vt:lpstr>
      <vt:lpstr>Similarity Model</vt:lpstr>
      <vt:lpstr>Experiment and Results</vt:lpstr>
      <vt:lpstr>Experiments and Result Analysis (cont.)</vt:lpstr>
      <vt:lpstr>Experiment and Results (cont.)</vt:lpstr>
      <vt:lpstr>Experiment and Results (cont.)</vt:lpstr>
      <vt:lpstr>Experiment and Results (cont.)</vt:lpstr>
      <vt:lpstr>Experiments and Result Analysis (cont.)</vt:lpstr>
      <vt:lpstr>Experiments and Result Analysis (cont.)</vt:lpstr>
      <vt:lpstr>Experiments and Result Analysis (cont.)</vt:lpstr>
      <vt:lpstr>Experiments and Result Analysis (cont.)</vt:lpstr>
      <vt:lpstr>Experiment and Results (cont.)</vt:lpstr>
      <vt:lpstr>Experiment and Results (cont.)</vt:lpstr>
      <vt:lpstr>Experiments and Result Analysis (cont.)</vt:lpstr>
      <vt:lpstr>Experiment and Results (cont.)</vt:lpstr>
      <vt:lpstr>Experiments and Result Analysis (cont.)</vt:lpstr>
      <vt:lpstr>Experiments and Result Analysis (cont.)</vt:lpstr>
      <vt:lpstr>Experiments and Result Analysis (cont.)</vt:lpstr>
      <vt:lpstr>Experiment and Results (cont.)</vt:lpstr>
      <vt:lpstr>Experiment and Results (cont.)</vt:lpstr>
      <vt:lpstr>Experiment and Results (cont.)</vt:lpstr>
      <vt:lpstr>Experiment and Results (cont.)</vt:lpstr>
      <vt:lpstr>Experiments and Result Analysis (cont.)</vt:lpstr>
      <vt:lpstr>Experiment and Results (cont.)</vt:lpstr>
      <vt:lpstr>Experiment and Results (cont.)</vt:lpstr>
      <vt:lpstr>Experiment and Results (cont.)</vt:lpstr>
      <vt:lpstr>Experiments and Result Analysis (cont.)</vt:lpstr>
      <vt:lpstr>Experiment and Results (cont.)</vt:lpstr>
      <vt:lpstr>Experiments and Result Analysis (cont.)</vt:lpstr>
      <vt:lpstr>Experiments and Result Analysis (cont.)</vt:lpstr>
      <vt:lpstr>Experiments and Result Analysis (cont.)</vt:lpstr>
      <vt:lpstr>Experiments and Result Analysis (cont.)</vt:lpstr>
      <vt:lpstr>Experiment and Results (cont.)</vt:lpstr>
      <vt:lpstr>Experiment and Results (cont.)</vt:lpstr>
      <vt:lpstr>Experiments and Result Analysis (cont.)</vt:lpstr>
      <vt:lpstr>Experiment and Results (cont.)</vt:lpstr>
      <vt:lpstr>Experiment and Results (cont.)</vt:lpstr>
      <vt:lpstr>Experiment and Results (cont.)</vt:lpstr>
      <vt:lpstr>Limitations</vt:lpstr>
      <vt:lpstr>Future Work</vt:lpstr>
      <vt:lpstr>Implementation</vt:lpstr>
      <vt:lpstr>Implementation(cont.)</vt:lpstr>
      <vt:lpstr>Limitation of Gray-scale Image</vt:lpstr>
      <vt:lpstr>Total Progress Using Gantt Chart</vt:lpstr>
      <vt:lpstr>Conclusion</vt:lpstr>
      <vt:lpstr>Publication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Segregation of Foreground and Background from Video Source</dc:title>
  <dc:creator>Imad &amp; Falguni</dc:creator>
  <cp:lastModifiedBy>Md Zahim Hassan</cp:lastModifiedBy>
  <cp:revision>786</cp:revision>
  <dcterms:created xsi:type="dcterms:W3CDTF">2017-02-25T17:24:00Z</dcterms:created>
  <dcterms:modified xsi:type="dcterms:W3CDTF">2023-02-13T02:25:31Z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61AF59962AC341A7A80D4CB006DE9621</vt:lpwstr>
  </property>
  <property fmtid="{D5CDD505-2E9C-101B-9397-08002B2CF9AE}" pid="3" name="KSOProductBuildVer">
    <vt:lpwstr>1033-11.2.0.11254</vt:lpwstr>
  </property>
</Properties>
</file>